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73" d="100"/>
          <a:sy n="73" d="100"/>
        </p:scale>
        <p:origin x="4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4194633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69687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02677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17405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93359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0E871251-58F9-4AD4-9BD1-834823CA5695}"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07688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E871251-58F9-4AD4-9BD1-834823CA5695}" type="datetimeFigureOut">
              <a:rPr lang="de-DE" smtClean="0"/>
              <a:t>06.12.2020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98074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0E871251-58F9-4AD4-9BD1-834823CA5695}" type="datetimeFigureOut">
              <a:rPr lang="de-DE" smtClean="0"/>
              <a:t>06.12.2020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94048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E871251-58F9-4AD4-9BD1-834823CA5695}" type="datetimeFigureOut">
              <a:rPr lang="de-DE" smtClean="0"/>
              <a:t>06.12.2020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46727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0E871251-58F9-4AD4-9BD1-834823CA5695}"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520021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0E871251-58F9-4AD4-9BD1-834823CA5695}"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671921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71251-58F9-4AD4-9BD1-834823CA5695}" type="datetimeFigureOut">
              <a:rPr lang="de-DE" smtClean="0"/>
              <a:t>06.12.2020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D4D42-5CA0-494E-8689-9D6643125817}" type="slidenum">
              <a:rPr lang="de-DE" smtClean="0"/>
              <a:t>‹Nr.›</a:t>
            </a:fld>
            <a:endParaRPr lang="de-DE"/>
          </a:p>
        </p:txBody>
      </p:sp>
    </p:spTree>
    <p:extLst>
      <p:ext uri="{BB962C8B-B14F-4D97-AF65-F5344CB8AC3E}">
        <p14:creationId xmlns:p14="http://schemas.microsoft.com/office/powerpoint/2010/main" val="373271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wikipedia.org/wiki/Nachteilsausgleich#Nachteilsausgleich_in_der_Schule"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wikipedia.org/wiki/Achtes_Buch_Sozialgesetzbuch" TargetMode="External"/><Relationship Id="rId2" Type="http://schemas.openxmlformats.org/officeDocument/2006/relationships/hyperlink" Target="http://www.gesetze-im-internet.de/sgb_8/__35a.html"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hyperlink" Target="https://de.wikipedia.org/wiki/Systematische_%C3%9Cbersichtsarbeit" TargetMode="External"/><Relationship Id="rId3" Type="http://schemas.openxmlformats.org/officeDocument/2006/relationships/hyperlink" Target="https://dx.doi.org/10.1016/j.tics.2010.09.007" TargetMode="External"/><Relationship Id="rId7" Type="http://schemas.openxmlformats.org/officeDocument/2006/relationships/hyperlink" Target="https://dx.doi.org/10.1126/science.1201536" TargetMode="External"/><Relationship Id="rId2" Type="http://schemas.openxmlformats.org/officeDocument/2006/relationships/hyperlink" Target="http://dispatch.opac.dnb.de/DB=1.1/CMD?ACT=SRCHA&amp;IKT=8&amp;TRM=1879-307X" TargetMode="External"/><Relationship Id="rId1" Type="http://schemas.openxmlformats.org/officeDocument/2006/relationships/slideLayout" Target="../slideLayouts/slideLayout2.xml"/><Relationship Id="rId6" Type="http://schemas.openxmlformats.org/officeDocument/2006/relationships/hyperlink" Target="https://de.wikipedia.org/wiki/Science" TargetMode="External"/><Relationship Id="rId5" Type="http://schemas.openxmlformats.org/officeDocument/2006/relationships/image" Target="../media/image1.jpeg"/><Relationship Id="rId4" Type="http://schemas.openxmlformats.org/officeDocument/2006/relationships/hyperlink" Target="https://www.ncbi.nlm.nih.gov/pubmed/20971676?dopt=Abstrac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meyers-hamburg.com/" TargetMode="External"/><Relationship Id="rId2" Type="http://schemas.openxmlformats.org/officeDocument/2006/relationships/hyperlink" Target="http://www.meyers-dorsten.com/"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mailto:kjpmeyers@gmx.d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wmf.org/leitlinien/detail/ll/059-003.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wmf.org/leitlinien/detail/ll/028-046.html" TargetMode="External"/><Relationship Id="rId2" Type="http://schemas.openxmlformats.org/officeDocument/2006/relationships/hyperlink" Target="http://www.awmf.org/leitlinien/detail/anmeldung/1/ll/028-046.html"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97891" y="457345"/>
            <a:ext cx="9144000" cy="937346"/>
          </a:xfrm>
        </p:spPr>
        <p:txBody>
          <a:bodyPr/>
          <a:lstStyle/>
          <a:p>
            <a:r>
              <a:rPr lang="de-DE" b="1" i="1" dirty="0">
                <a:solidFill>
                  <a:srgbClr val="FF0000"/>
                </a:solidFill>
              </a:rPr>
              <a:t>Legasthenie und Dyskalkulie</a:t>
            </a:r>
          </a:p>
        </p:txBody>
      </p:sp>
      <p:sp>
        <p:nvSpPr>
          <p:cNvPr id="3" name="Untertitel 2"/>
          <p:cNvSpPr>
            <a:spLocks noGrp="1"/>
          </p:cNvSpPr>
          <p:nvPr>
            <p:ph type="subTitle" idx="1"/>
          </p:nvPr>
        </p:nvSpPr>
        <p:spPr>
          <a:xfrm>
            <a:off x="1524000" y="1394691"/>
            <a:ext cx="9144000" cy="3863109"/>
          </a:xfrm>
        </p:spPr>
        <p:txBody>
          <a:bodyPr>
            <a:normAutofit fontScale="92500" lnSpcReduction="20000"/>
          </a:bodyPr>
          <a:lstStyle/>
          <a:p>
            <a:r>
              <a:rPr lang="de-DE" sz="4000" dirty="0">
                <a:solidFill>
                  <a:srgbClr val="FF0000"/>
                </a:solidFill>
              </a:rPr>
              <a:t>Häufig zu früh diagnostiziert</a:t>
            </a:r>
          </a:p>
          <a:p>
            <a:endParaRPr lang="de-DE" sz="4000" dirty="0">
              <a:solidFill>
                <a:srgbClr val="FF0000"/>
              </a:solidFill>
            </a:endParaRPr>
          </a:p>
          <a:p>
            <a:endParaRPr lang="de-DE" sz="4000" dirty="0">
              <a:solidFill>
                <a:srgbClr val="FF0000"/>
              </a:solidFill>
            </a:endParaRPr>
          </a:p>
          <a:p>
            <a:r>
              <a:rPr lang="de-DE" sz="2800" b="1" i="1" dirty="0"/>
              <a:t>Dr. med. Ralph Meyers</a:t>
            </a:r>
          </a:p>
          <a:p>
            <a:r>
              <a:rPr lang="de-DE" dirty="0"/>
              <a:t>Arzt für KJP, Psychotherapie</a:t>
            </a:r>
          </a:p>
          <a:p>
            <a:r>
              <a:rPr lang="de-DE" dirty="0"/>
              <a:t>Mitglied TGD, ZGD,BKJPP,DGKJP</a:t>
            </a:r>
          </a:p>
          <a:p>
            <a:r>
              <a:rPr lang="de-DE" dirty="0"/>
              <a:t>Mitglied der Ethikkommission der ÄKWL und der Universität Münster</a:t>
            </a:r>
          </a:p>
          <a:p>
            <a:r>
              <a:rPr lang="de-DE" dirty="0"/>
              <a:t>Leitender Prüfarzt, beratender Arzt der KVWL (</a:t>
            </a:r>
            <a:r>
              <a:rPr lang="de-DE" dirty="0" err="1"/>
              <a:t>PharmPro</a:t>
            </a:r>
            <a:r>
              <a:rPr lang="de-DE" dirty="0"/>
              <a:t>®)</a:t>
            </a:r>
          </a:p>
          <a:p>
            <a:r>
              <a:rPr lang="de-DE" dirty="0"/>
              <a:t>Vortrag am 24.01.2016, revidiert 12.2020</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592199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i="1" dirty="0">
                <a:solidFill>
                  <a:srgbClr val="C00000"/>
                </a:solidFill>
              </a:rPr>
              <a:t>Anmerkungen aus der eigenen Praxis: II</a:t>
            </a:r>
            <a:endParaRPr lang="de-DE" dirty="0"/>
          </a:p>
        </p:txBody>
      </p:sp>
      <p:sp>
        <p:nvSpPr>
          <p:cNvPr id="5" name="Inhaltsplatzhalter 4"/>
          <p:cNvSpPr>
            <a:spLocks noGrp="1"/>
          </p:cNvSpPr>
          <p:nvPr>
            <p:ph idx="1"/>
          </p:nvPr>
        </p:nvSpPr>
        <p:spPr>
          <a:xfrm>
            <a:off x="838200" y="1372683"/>
            <a:ext cx="10515600" cy="4351338"/>
          </a:xfrm>
        </p:spPr>
        <p:txBody>
          <a:bodyPr>
            <a:normAutofit lnSpcReduction="10000"/>
          </a:bodyPr>
          <a:lstStyle/>
          <a:p>
            <a:r>
              <a:rPr lang="de-DE" dirty="0"/>
              <a:t>Es sollten keine weiteren Teilleistungsuntersuchungen erfolgen, bevor nicht eine fachpsychiatrische Einschätzung des Gesamtbildes vorliegt, ob spezifische Entwicklungsstörungen, Wahrnehmungs- oder Konzentrationsstörungen und/oder Allgemeinerkrankungen vorliegen, die eine Untersuchungsgenauigkeit in den Bereichen LRS oder Rechnen beeinträchtigen können.</a:t>
            </a:r>
          </a:p>
          <a:p>
            <a:r>
              <a:rPr lang="de-DE" dirty="0"/>
              <a:t>Aussagen über das Vorliegen oder Nichtvorliegen einer Legasthenie sollten in jedem Fall ärztlich begründet sein und nicht nur pädagogisch</a:t>
            </a:r>
          </a:p>
          <a:p>
            <a:r>
              <a:rPr lang="de-DE" dirty="0"/>
              <a:t>Alle </a:t>
            </a:r>
            <a:r>
              <a:rPr lang="de-DE" dirty="0" err="1"/>
              <a:t>Fördermassnahmen</a:t>
            </a:r>
            <a:r>
              <a:rPr lang="de-DE" dirty="0"/>
              <a:t> sollten im Verlauf fachärztlichen Kontrolluntersuchungen im Hinblick auf ihre Effizienz unterliegen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020653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i="1" dirty="0">
                <a:solidFill>
                  <a:srgbClr val="C00000"/>
                </a:solidFill>
              </a:rPr>
              <a:t>Anmerkungen aus der eigenen Praxis: III</a:t>
            </a:r>
            <a:endParaRPr lang="de-DE" dirty="0"/>
          </a:p>
        </p:txBody>
      </p:sp>
      <p:sp>
        <p:nvSpPr>
          <p:cNvPr id="5" name="Inhaltsplatzhalter 4"/>
          <p:cNvSpPr>
            <a:spLocks noGrp="1"/>
          </p:cNvSpPr>
          <p:nvPr>
            <p:ph idx="1"/>
          </p:nvPr>
        </p:nvSpPr>
        <p:spPr/>
        <p:txBody>
          <a:bodyPr/>
          <a:lstStyle/>
          <a:p>
            <a:r>
              <a:rPr lang="de-DE" dirty="0"/>
              <a:t>Besonderes Augenmerk in der Diagnostik und vor einer Therapie- oder Förderempfehlung sollte auf den Bereich der Wahrnehmungsverarbeitung gelegt werden (auditiv, visuell). </a:t>
            </a:r>
            <a:r>
              <a:rPr lang="de-DE" sz="1800" dirty="0"/>
              <a:t>Siehe hierzu: Prof. B. Fischer: Hören-Sehen-Blicken-Zählen / Teilleistungen und ihre Störungen; </a:t>
            </a:r>
            <a:r>
              <a:rPr lang="de-DE" sz="1800" dirty="0" err="1"/>
              <a:t>Vlg</a:t>
            </a:r>
            <a:r>
              <a:rPr lang="de-DE" sz="1800" dirty="0"/>
              <a:t> </a:t>
            </a:r>
            <a:r>
              <a:rPr lang="de-DE" sz="1800" dirty="0" err="1"/>
              <a:t>H.Huber</a:t>
            </a:r>
            <a:r>
              <a:rPr lang="de-DE" sz="1800" dirty="0"/>
              <a:t> 2003</a:t>
            </a:r>
          </a:p>
          <a:p>
            <a:r>
              <a:rPr lang="de-DE" dirty="0"/>
              <a:t>Komorbiditäten müssen parallel zu einer Leistungsspezifischen Förderung behandelt werden.</a:t>
            </a:r>
          </a:p>
          <a:p>
            <a:endParaRPr lang="de-DE" sz="1800"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974878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45236" y="5750598"/>
            <a:ext cx="3434785" cy="1107401"/>
          </a:xfrm>
          <a:prstGeom prst="rect">
            <a:avLst/>
          </a:prstGeom>
          <a:solidFill>
            <a:schemeClr val="accent1">
              <a:lumMod val="40000"/>
              <a:lumOff val="60000"/>
            </a:schemeClr>
          </a:solidFill>
        </p:spPr>
      </p:pic>
      <p:sp>
        <p:nvSpPr>
          <p:cNvPr id="4" name="Titel 3"/>
          <p:cNvSpPr>
            <a:spLocks noGrp="1"/>
          </p:cNvSpPr>
          <p:nvPr>
            <p:ph type="title"/>
          </p:nvPr>
        </p:nvSpPr>
        <p:spPr/>
        <p:txBody>
          <a:bodyPr>
            <a:normAutofit fontScale="90000"/>
          </a:bodyPr>
          <a:lstStyle/>
          <a:p>
            <a:r>
              <a:rPr lang="de-DE" sz="3600" b="1" i="1" dirty="0">
                <a:solidFill>
                  <a:srgbClr val="C00000"/>
                </a:solidFill>
              </a:rPr>
              <a:t>Empfehlungen der Kultusministerkonferenz 1978 und darauf basierende Empfehlungen der Deutschen Gesellschaft für Kinder- und Jugendpsychiatrie 2000</a:t>
            </a:r>
          </a:p>
        </p:txBody>
      </p:sp>
      <p:sp>
        <p:nvSpPr>
          <p:cNvPr id="5" name="Inhaltsplatzhalter 4"/>
          <p:cNvSpPr>
            <a:spLocks noGrp="1"/>
          </p:cNvSpPr>
          <p:nvPr>
            <p:ph idx="1"/>
          </p:nvPr>
        </p:nvSpPr>
        <p:spPr/>
        <p:txBody>
          <a:bodyPr>
            <a:normAutofit lnSpcReduction="10000"/>
          </a:bodyPr>
          <a:lstStyle/>
          <a:p>
            <a:r>
              <a:rPr lang="de-DE" dirty="0"/>
              <a:t>Die Kultusministerkonferenz (KMK) hat 2003 „Grundsätze zur Förderung von Schülerinnen und Schülern mit besonderen Schwierigkeiten im Lesen und Rechtschreiben oder im Rechnen“ beschlossen und diese 2007 überarbeitet. Heute verfügt jedes Bundesland über eigene Rechtsvorschriften dazu, wie mit schriftsprachlichen Problemen in der Schule umzugehen ist.</a:t>
            </a:r>
          </a:p>
          <a:p>
            <a:r>
              <a:rPr lang="de-DE" dirty="0"/>
              <a:t>Hinsichtlich der Möglichkeiten der Berücksichtigung von Legasthenie in schulischen Prüfungen wird rechtlich üblicherweise zwischen dem </a:t>
            </a:r>
            <a:r>
              <a:rPr lang="de-DE" dirty="0">
                <a:hlinkClick r:id="rId3" tooltip="Nachteilsausgleich"/>
              </a:rPr>
              <a:t>Nachteilsausgleich</a:t>
            </a:r>
            <a:r>
              <a:rPr lang="de-DE" dirty="0"/>
              <a:t> und der Nichtbewertung der Rechtschreibung, dem sogenannten Notenschutz, differenziert. Der Nachteilsausgleich, insbesondere in der Form der Zeitverlängerung bei Prüfungen, ist rechtlich weitgehend anerkannt.</a:t>
            </a:r>
          </a:p>
        </p:txBody>
      </p:sp>
    </p:spTree>
    <p:extLst>
      <p:ext uri="{BB962C8B-B14F-4D97-AF65-F5344CB8AC3E}">
        <p14:creationId xmlns:p14="http://schemas.microsoft.com/office/powerpoint/2010/main" val="2748316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p:cNvSpPr>
            <a:spLocks noGrp="1"/>
          </p:cNvSpPr>
          <p:nvPr>
            <p:ph idx="1"/>
          </p:nvPr>
        </p:nvSpPr>
        <p:spPr>
          <a:xfrm>
            <a:off x="838200" y="522514"/>
            <a:ext cx="10515600" cy="5654449"/>
          </a:xfrm>
        </p:spPr>
        <p:txBody>
          <a:bodyPr>
            <a:normAutofit fontScale="92500" lnSpcReduction="10000"/>
          </a:bodyPr>
          <a:lstStyle/>
          <a:p>
            <a:r>
              <a:rPr lang="de-DE" dirty="0"/>
              <a:t>Zusätzlich zum Nachteilsausgleich und dem Notenschutz regeln viele Ländererlasse spezielle pädagogische Maßnahmen in den Schulen, beispielsweise gezielte, individuelle Förderung als Ergänzung zum normalen Unterricht und die Orientierung des Förderangebots am jeweiligen Entwicklungsstand und Leistungsprofil der Betroffenen.</a:t>
            </a:r>
          </a:p>
          <a:p>
            <a:r>
              <a:rPr lang="de-DE" dirty="0"/>
              <a:t>Zusätzlich zum Schulrecht, das die Berücksichtigung der Legasthenie in der Schule regelt, ist auch das Sozialrecht relevant, das sowohl schulische Regelungen beeinflussen kann, als auch die Möglichkeiten und Voraussetzungen einer außerschulischen Förderung und deren Bezahlung regelt. Neben der schulischen Förderung oder wenn die schulischen Fördermöglichkeiten ausgeschöpft sind, besteht die Möglichkeit, die Bezahlung einer außerschulischen </a:t>
            </a:r>
            <a:r>
              <a:rPr lang="de-DE" dirty="0" err="1"/>
              <a:t>Legasthenietherapie</a:t>
            </a:r>
            <a:r>
              <a:rPr lang="de-DE" dirty="0"/>
              <a:t> gemäß </a:t>
            </a:r>
            <a:r>
              <a:rPr lang="de-DE" dirty="0">
                <a:hlinkClick r:id="rId2"/>
              </a:rPr>
              <a:t>§ 35a</a:t>
            </a:r>
            <a:r>
              <a:rPr lang="de-DE" dirty="0"/>
              <a:t> </a:t>
            </a:r>
            <a:r>
              <a:rPr lang="de-DE" dirty="0">
                <a:hlinkClick r:id="rId3" tooltip="Achtes Buch Sozialgesetzbuch"/>
              </a:rPr>
              <a:t>Sozialgesetzbuch (SGB) Achtes Buch (VIII) – Kinder- und Jugendhilfe –</a:t>
            </a:r>
            <a:r>
              <a:rPr lang="de-DE" dirty="0"/>
              <a:t> beim örtlich zuständigen Jugendamt zu beantragen. Dies ist, je nach Bundesland, an verschiedene Voraussetzungen (seitens des Schülers und auch der Therapiekraft) geknüpft.</a:t>
            </a:r>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752158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914400" y="245052"/>
            <a:ext cx="10515600" cy="1325563"/>
          </a:xfrm>
        </p:spPr>
        <p:txBody>
          <a:bodyPr>
            <a:normAutofit fontScale="90000"/>
          </a:bodyPr>
          <a:lstStyle/>
          <a:p>
            <a:r>
              <a:rPr lang="de-DE" sz="3100" dirty="0">
                <a:solidFill>
                  <a:srgbClr val="C00000"/>
                </a:solidFill>
              </a:rPr>
              <a:t>Empfehlungen zur Förderung von Schülern mit besonderen Schwierig-</a:t>
            </a:r>
            <a:br>
              <a:rPr lang="de-DE" sz="3100" dirty="0">
                <a:solidFill>
                  <a:srgbClr val="C00000"/>
                </a:solidFill>
              </a:rPr>
            </a:br>
            <a:r>
              <a:rPr lang="de-DE" sz="3100" dirty="0" err="1">
                <a:solidFill>
                  <a:srgbClr val="C00000"/>
                </a:solidFill>
              </a:rPr>
              <a:t>keiten</a:t>
            </a:r>
            <a:r>
              <a:rPr lang="de-DE" sz="3100" dirty="0">
                <a:solidFill>
                  <a:srgbClr val="C00000"/>
                </a:solidFill>
              </a:rPr>
              <a:t> beim Erlernen des Rechnens (Freistaat Sachsen)</a:t>
            </a:r>
            <a:br>
              <a:rPr lang="de-DE" dirty="0"/>
            </a:br>
            <a:endParaRPr lang="de-DE" dirty="0"/>
          </a:p>
        </p:txBody>
      </p:sp>
      <p:sp>
        <p:nvSpPr>
          <p:cNvPr id="5" name="Inhaltsplatzhalter 4"/>
          <p:cNvSpPr>
            <a:spLocks noGrp="1"/>
          </p:cNvSpPr>
          <p:nvPr>
            <p:ph sz="half" idx="1"/>
          </p:nvPr>
        </p:nvSpPr>
        <p:spPr>
          <a:xfrm>
            <a:off x="990600" y="1234498"/>
            <a:ext cx="5181600" cy="4351338"/>
          </a:xfrm>
        </p:spPr>
        <p:txBody>
          <a:bodyPr>
            <a:normAutofit fontScale="55000" lnSpcReduction="20000"/>
          </a:bodyPr>
          <a:lstStyle/>
          <a:p>
            <a:pPr marL="0" indent="0">
              <a:buNone/>
            </a:pPr>
            <a:r>
              <a:rPr lang="de-DE" dirty="0"/>
              <a:t>Mit § 35 a des Schulgesetzes für den Freistaat Sachsen </a:t>
            </a:r>
          </a:p>
          <a:p>
            <a:pPr marL="0" indent="0">
              <a:buNone/>
            </a:pPr>
            <a:r>
              <a:rPr lang="de-DE" dirty="0"/>
              <a:t>(</a:t>
            </a:r>
            <a:r>
              <a:rPr lang="de-DE" dirty="0" err="1"/>
              <a:t>SchulG</a:t>
            </a:r>
            <a:r>
              <a:rPr lang="de-DE" dirty="0"/>
              <a:t>) wird der Schule die Aufgabe gestellt, den </a:t>
            </a:r>
          </a:p>
          <a:p>
            <a:pPr marL="0" indent="0">
              <a:buNone/>
            </a:pPr>
            <a:r>
              <a:rPr lang="de-DE" dirty="0"/>
              <a:t>Unterricht und andere schulische Veranstaltungen </a:t>
            </a:r>
          </a:p>
          <a:p>
            <a:pPr marL="0" indent="0">
              <a:buNone/>
            </a:pPr>
            <a:r>
              <a:rPr lang="de-DE" dirty="0"/>
              <a:t>an den individuellen Lern- und Entwicklungs-</a:t>
            </a:r>
          </a:p>
          <a:p>
            <a:pPr marL="0" indent="0">
              <a:buNone/>
            </a:pPr>
            <a:r>
              <a:rPr lang="de-DE" dirty="0" err="1"/>
              <a:t>voraussetzungen</a:t>
            </a:r>
            <a:r>
              <a:rPr lang="de-DE" dirty="0"/>
              <a:t> der Schüler auszurichten. Dabei </a:t>
            </a:r>
          </a:p>
          <a:p>
            <a:pPr marL="0" indent="0">
              <a:buNone/>
            </a:pPr>
            <a:r>
              <a:rPr lang="de-DE" dirty="0"/>
              <a:t>ist insbesondere Teilleistungsschwächen Rechnung zu </a:t>
            </a:r>
          </a:p>
          <a:p>
            <a:pPr marL="0" indent="0">
              <a:buNone/>
            </a:pPr>
            <a:r>
              <a:rPr lang="de-DE" dirty="0"/>
              <a:t>tragen. Somit hat jede Schule die Aufgabe, alle Schüler </a:t>
            </a:r>
          </a:p>
          <a:p>
            <a:pPr marL="0" indent="0">
              <a:buNone/>
            </a:pPr>
            <a:r>
              <a:rPr lang="de-DE" dirty="0"/>
              <a:t>optimal zu fördern. Die Förderung erfolgt vorrangig </a:t>
            </a:r>
          </a:p>
          <a:p>
            <a:pPr marL="0" indent="0">
              <a:buNone/>
            </a:pPr>
            <a:r>
              <a:rPr lang="de-DE" dirty="0"/>
              <a:t>im regulären Unterricht. Darüber hinaus kann eine </a:t>
            </a:r>
          </a:p>
          <a:p>
            <a:pPr marL="0" indent="0">
              <a:buNone/>
            </a:pPr>
            <a:r>
              <a:rPr lang="de-DE" dirty="0"/>
              <a:t>zusätzlich Förderung durch Förderunterricht und </a:t>
            </a:r>
          </a:p>
          <a:p>
            <a:pPr marL="0" indent="0">
              <a:buNone/>
            </a:pPr>
            <a:r>
              <a:rPr lang="de-DE" dirty="0"/>
              <a:t>ergänzende Angebote erfolgen. In der Stundentafel </a:t>
            </a:r>
          </a:p>
          <a:p>
            <a:pPr marL="0" indent="0">
              <a:buNone/>
            </a:pPr>
            <a:r>
              <a:rPr lang="de-DE" dirty="0"/>
              <a:t>der jeweiligen Schulart sind für den Förderunterricht </a:t>
            </a:r>
          </a:p>
          <a:p>
            <a:pPr marL="0" indent="0">
              <a:buNone/>
            </a:pPr>
            <a:r>
              <a:rPr lang="de-DE" dirty="0"/>
              <a:t>entsprechende Stunden ausgewiesen. Die konkrete </a:t>
            </a:r>
          </a:p>
          <a:p>
            <a:endParaRPr lang="de-DE" dirty="0"/>
          </a:p>
        </p:txBody>
      </p:sp>
      <p:sp>
        <p:nvSpPr>
          <p:cNvPr id="7" name="Inhaltsplatzhalter 6"/>
          <p:cNvSpPr>
            <a:spLocks noGrp="1"/>
          </p:cNvSpPr>
          <p:nvPr>
            <p:ph sz="half" idx="2"/>
          </p:nvPr>
        </p:nvSpPr>
        <p:spPr>
          <a:xfrm>
            <a:off x="6172200" y="1234498"/>
            <a:ext cx="5181600" cy="4351338"/>
          </a:xfrm>
        </p:spPr>
        <p:txBody>
          <a:bodyPr>
            <a:normAutofit fontScale="55000" lnSpcReduction="20000"/>
          </a:bodyPr>
          <a:lstStyle/>
          <a:p>
            <a:pPr marL="0" indent="0">
              <a:buNone/>
            </a:pPr>
            <a:r>
              <a:rPr lang="de-DE" dirty="0"/>
              <a:t>Förderung erfolgt insbesondere durch differenzierte </a:t>
            </a:r>
          </a:p>
          <a:p>
            <a:pPr marL="0" indent="0">
              <a:buNone/>
            </a:pPr>
            <a:r>
              <a:rPr lang="de-DE" dirty="0"/>
              <a:t>Lernangebote. Die Lehrkräfte müssen den </a:t>
            </a:r>
            <a:r>
              <a:rPr lang="de-DE" dirty="0" err="1"/>
              <a:t>erforder</a:t>
            </a:r>
            <a:r>
              <a:rPr lang="de-DE" dirty="0"/>
              <a:t>-</a:t>
            </a:r>
          </a:p>
          <a:p>
            <a:pPr marL="0" indent="0">
              <a:buNone/>
            </a:pPr>
            <a:r>
              <a:rPr lang="de-DE" dirty="0" err="1"/>
              <a:t>lichen</a:t>
            </a:r>
            <a:r>
              <a:rPr lang="de-DE" dirty="0"/>
              <a:t> Förderbedarf frühzeitig erkennen, ihn </a:t>
            </a:r>
            <a:r>
              <a:rPr lang="de-DE" dirty="0" err="1"/>
              <a:t>zutref</a:t>
            </a:r>
            <a:r>
              <a:rPr lang="de-DE" dirty="0"/>
              <a:t>-</a:t>
            </a:r>
          </a:p>
          <a:p>
            <a:pPr marL="0" indent="0">
              <a:buNone/>
            </a:pPr>
            <a:r>
              <a:rPr lang="de-DE" dirty="0" err="1"/>
              <a:t>fend</a:t>
            </a:r>
            <a:r>
              <a:rPr lang="de-DE" dirty="0"/>
              <a:t> einschätzen und geeignete Maßnahmen durch-</a:t>
            </a:r>
          </a:p>
          <a:p>
            <a:pPr marL="0" indent="0">
              <a:buNone/>
            </a:pPr>
            <a:r>
              <a:rPr lang="de-DE" dirty="0"/>
              <a:t>führen. </a:t>
            </a:r>
          </a:p>
          <a:p>
            <a:pPr marL="0" indent="0">
              <a:buNone/>
            </a:pPr>
            <a:r>
              <a:rPr lang="de-DE" dirty="0"/>
              <a:t>Um den Schüler in der Zeit besonderer Fördermaß-</a:t>
            </a:r>
          </a:p>
          <a:p>
            <a:pPr marL="0" indent="0">
              <a:buNone/>
            </a:pPr>
            <a:r>
              <a:rPr lang="de-DE" dirty="0"/>
              <a:t>nahmen vor möglichem zusätzlichen Leistungsdruck </a:t>
            </a:r>
          </a:p>
          <a:p>
            <a:pPr marL="0" indent="0">
              <a:buNone/>
            </a:pPr>
            <a:r>
              <a:rPr lang="de-DE" dirty="0"/>
              <a:t>zu bewahren, kann in besonderen, pädagogisch </a:t>
            </a:r>
          </a:p>
          <a:p>
            <a:pPr marL="0" indent="0">
              <a:buNone/>
            </a:pPr>
            <a:r>
              <a:rPr lang="de-DE" dirty="0"/>
              <a:t>begründeten Fällen mit den Eltern eine Vereinbarung </a:t>
            </a:r>
          </a:p>
          <a:p>
            <a:pPr marL="0" indent="0">
              <a:buNone/>
            </a:pPr>
            <a:r>
              <a:rPr lang="de-DE" dirty="0"/>
              <a:t>getroffen werden, vorläufig Noten nur im Notenbuch </a:t>
            </a:r>
          </a:p>
          <a:p>
            <a:pPr marL="0" indent="0">
              <a:buNone/>
            </a:pPr>
            <a:r>
              <a:rPr lang="de-DE" dirty="0"/>
              <a:t>zu führen, nicht aber unter den Arbeiten des Schülers </a:t>
            </a:r>
          </a:p>
          <a:p>
            <a:pPr marL="0" indent="0">
              <a:buNone/>
            </a:pPr>
            <a:r>
              <a:rPr lang="de-DE" dirty="0"/>
              <a:t>zu vermerken. Es muss dabei gesichert werden, dass </a:t>
            </a:r>
          </a:p>
          <a:p>
            <a:pPr marL="0" indent="0">
              <a:buNone/>
            </a:pPr>
            <a:r>
              <a:rPr lang="de-DE" dirty="0"/>
              <a:t>die Eltern in regelmäßigen Abständen über den Leis-</a:t>
            </a:r>
          </a:p>
          <a:p>
            <a:pPr marL="0" indent="0">
              <a:buNone/>
            </a:pPr>
            <a:r>
              <a:rPr lang="de-DE" dirty="0" err="1"/>
              <a:t>tungs</a:t>
            </a:r>
            <a:r>
              <a:rPr lang="de-DE" dirty="0"/>
              <a:t>- und Entwicklungsstand ihres Kindes informiert </a:t>
            </a:r>
          </a:p>
          <a:p>
            <a:pPr marL="0" indent="0">
              <a:buNone/>
            </a:pPr>
            <a:r>
              <a:rPr lang="de-DE" dirty="0"/>
              <a:t>werden. </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173047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b="1" i="1" dirty="0">
                <a:solidFill>
                  <a:srgbClr val="C00000"/>
                </a:solidFill>
              </a:rPr>
              <a:t>Eigene Anmerkungen hierzu</a:t>
            </a:r>
          </a:p>
        </p:txBody>
      </p:sp>
      <p:sp>
        <p:nvSpPr>
          <p:cNvPr id="5" name="Inhaltsplatzhalter 4"/>
          <p:cNvSpPr>
            <a:spLocks noGrp="1"/>
          </p:cNvSpPr>
          <p:nvPr>
            <p:ph idx="1"/>
          </p:nvPr>
        </p:nvSpPr>
        <p:spPr/>
        <p:txBody>
          <a:bodyPr/>
          <a:lstStyle/>
          <a:p>
            <a:pPr marL="0" indent="0">
              <a:buNone/>
            </a:pPr>
            <a:r>
              <a:rPr lang="de-DE" dirty="0"/>
              <a:t>Wenn es auch für den Bereich der Legasthenie seit Jahren Empfehlungen der Kultusministerkonferenz gibt, die regelmäßig überarbeitet wurden, so gibt es in Deutschland je nach Bundesland unterschiedliche Auslegungen und Bewertungen. Und: Empfehlungen sind keine Gesetze. D.h. jeder Schule ist es freigestellt, ob sie diesen Empfehlungen folgt oder nicht. </a:t>
            </a:r>
          </a:p>
          <a:p>
            <a:pPr marL="0" indent="0">
              <a:buNone/>
            </a:pPr>
            <a:r>
              <a:rPr lang="de-DE" dirty="0"/>
              <a:t>Für die Dyskalkulie gibt es eine S3 Leitlinien (Registernummer 028 - 046) aber noch keine Empfehlungen der KMK, obwohl statistisch gesehen 3-8% aller Schüler davon betroffen sind.</a:t>
            </a:r>
          </a:p>
          <a:p>
            <a:pPr marL="0" indent="0">
              <a:buNone/>
            </a:pP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441660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b="1" i="1" dirty="0">
                <a:solidFill>
                  <a:srgbClr val="C00000"/>
                </a:solidFill>
              </a:rPr>
              <a:t>Eigene Anmerkungen hierzu</a:t>
            </a:r>
            <a:endParaRPr lang="de-DE" dirty="0"/>
          </a:p>
        </p:txBody>
      </p:sp>
      <p:sp>
        <p:nvSpPr>
          <p:cNvPr id="5" name="Inhaltsplatzhalter 4"/>
          <p:cNvSpPr>
            <a:spLocks noGrp="1"/>
          </p:cNvSpPr>
          <p:nvPr>
            <p:ph idx="1"/>
          </p:nvPr>
        </p:nvSpPr>
        <p:spPr>
          <a:xfrm>
            <a:off x="838200" y="1372683"/>
            <a:ext cx="10515600" cy="4351338"/>
          </a:xfrm>
        </p:spPr>
        <p:txBody>
          <a:bodyPr/>
          <a:lstStyle/>
          <a:p>
            <a:pPr marL="0" indent="0">
              <a:buNone/>
            </a:pPr>
            <a:r>
              <a:rPr lang="de-DE" dirty="0"/>
              <a:t>Das bedeutet, dass Schüler sich in einem rechtsfreien Raum befinden mit ihrer Teilleistungsstörung.</a:t>
            </a:r>
          </a:p>
          <a:p>
            <a:pPr marL="0" indent="0">
              <a:buNone/>
            </a:pPr>
            <a:r>
              <a:rPr lang="de-DE" dirty="0"/>
              <a:t>Auch sind Ansprüche gegenüber der Jugendhilfe oftmals nicht einfach durchzusetzen. (Wichtiger </a:t>
            </a:r>
            <a:r>
              <a:rPr lang="de-DE" dirty="0">
                <a:solidFill>
                  <a:srgbClr val="C00000"/>
                </a:solidFill>
              </a:rPr>
              <a:t>Tipp</a:t>
            </a:r>
            <a:r>
              <a:rPr lang="de-DE" dirty="0"/>
              <a:t> hierzu: im Gesetz ist eine fachärztliche Untersuchung vorgeschrieben, auf der man bestehen sollte, ein Gutachten zum Förderbedarf darf nicht von der Stelle verfasst werden, die später auch die Förderung übernimmt)</a:t>
            </a:r>
          </a:p>
          <a:p>
            <a:pPr marL="0" indent="0">
              <a:buNone/>
            </a:pPr>
            <a:r>
              <a:rPr lang="de-DE" dirty="0"/>
              <a:t>Eine gesetzliche Überarbeitung des Behinderungsbegriffes, der nach wie vor auf die Themen Legasthenie und Dyskalkulie angewandt wird, ist dringend überfällig.</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921560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838200" y="22873"/>
            <a:ext cx="10515600" cy="1325563"/>
          </a:xfrm>
        </p:spPr>
        <p:txBody>
          <a:bodyPr>
            <a:normAutofit/>
          </a:bodyPr>
          <a:lstStyle/>
          <a:p>
            <a:r>
              <a:rPr lang="de-DE" sz="3200" dirty="0">
                <a:solidFill>
                  <a:srgbClr val="C00000"/>
                </a:solidFill>
              </a:rPr>
              <a:t>Literatur zur Dyskalkulie</a:t>
            </a:r>
          </a:p>
        </p:txBody>
      </p:sp>
      <p:sp>
        <p:nvSpPr>
          <p:cNvPr id="5" name="Inhaltsplatzhalter 4"/>
          <p:cNvSpPr>
            <a:spLocks noGrp="1"/>
          </p:cNvSpPr>
          <p:nvPr>
            <p:ph sz="half" idx="1"/>
          </p:nvPr>
        </p:nvSpPr>
        <p:spPr>
          <a:xfrm>
            <a:off x="914400" y="1099128"/>
            <a:ext cx="5181600" cy="5375563"/>
          </a:xfrm>
        </p:spPr>
        <p:txBody>
          <a:bodyPr>
            <a:normAutofit fontScale="25000" lnSpcReduction="20000"/>
          </a:bodyPr>
          <a:lstStyle/>
          <a:p>
            <a:pPr marL="0" indent="0">
              <a:buNone/>
            </a:pPr>
            <a:r>
              <a:rPr lang="de-DE" sz="5600" b="1" dirty="0"/>
              <a:t>Akademie für Lehrerfortbildungen und  Personalführung Dillingen</a:t>
            </a:r>
            <a:r>
              <a:rPr lang="de-DE" sz="5600" dirty="0"/>
              <a:t>: Rechenstörungen, Hilfen  für Kinder mit besonderen Schwierigkeiten </a:t>
            </a:r>
          </a:p>
          <a:p>
            <a:pPr marL="0" indent="0">
              <a:buNone/>
            </a:pPr>
            <a:r>
              <a:rPr lang="de-DE" sz="5600" dirty="0"/>
              <a:t>beim Erlernen der Mathematik – Dokumentation, Auer, Donauwörth 2004 </a:t>
            </a:r>
          </a:p>
          <a:p>
            <a:pPr marL="0" indent="0">
              <a:buNone/>
            </a:pPr>
            <a:r>
              <a:rPr lang="de-DE" sz="5600" b="1" dirty="0"/>
              <a:t>Amt für Bildung Hamburg</a:t>
            </a:r>
            <a:r>
              <a:rPr lang="de-DE" sz="5600" dirty="0"/>
              <a:t>: Beobachtung des Lösungsweges beim Rechnen in der Grundschule, Handreichung zur Feststellung von </a:t>
            </a:r>
          </a:p>
          <a:p>
            <a:pPr marL="0" indent="0">
              <a:buNone/>
            </a:pPr>
            <a:r>
              <a:rPr lang="de-DE" sz="5600" dirty="0"/>
              <a:t>Schwierigkeiten beim Rechnen, Hamburg 2003 (Anhang), http://www.mint-hamburg.de/Handreichungen/beob.pdf</a:t>
            </a:r>
          </a:p>
          <a:p>
            <a:pPr marL="0" indent="0">
              <a:buNone/>
            </a:pPr>
            <a:r>
              <a:rPr lang="de-DE" sz="5600" b="1" dirty="0"/>
              <a:t>Aster, M.: </a:t>
            </a:r>
            <a:r>
              <a:rPr lang="de-DE" sz="5600" dirty="0"/>
              <a:t>Die Störungen des Rechnens und der Zahlverarbeitung in der kindlichen Entwicklung, Habilitationsschrift, Medizinische Fakultät der Universität Zürich 1996.</a:t>
            </a:r>
          </a:p>
          <a:p>
            <a:pPr marL="0" indent="0">
              <a:buNone/>
            </a:pPr>
            <a:r>
              <a:rPr lang="de-DE" sz="5600" b="1" dirty="0" err="1"/>
              <a:t>Baireuther</a:t>
            </a:r>
            <a:r>
              <a:rPr lang="de-DE" sz="5600" b="1" dirty="0"/>
              <a:t>, P. </a:t>
            </a:r>
            <a:r>
              <a:rPr lang="de-DE" sz="5600" dirty="0"/>
              <a:t>: Zahl und Form. Der Formzahlaspekt – ein Beitrag zur Verbindung von arithmetischen und geometrischen </a:t>
            </a:r>
          </a:p>
          <a:p>
            <a:pPr marL="0" indent="0">
              <a:buNone/>
            </a:pPr>
            <a:r>
              <a:rPr lang="de-DE" sz="5600" dirty="0"/>
              <a:t>Erfahrungen, Mathematische Unterrichtspraxis – Zeitschrift für den  Mathematikunterricht an Grund- und Hauptschulen, 1/1997, S. 3-16</a:t>
            </a:r>
          </a:p>
          <a:p>
            <a:pPr marL="0" indent="0">
              <a:buNone/>
            </a:pPr>
            <a:r>
              <a:rPr lang="de-DE" sz="5600" b="1" dirty="0"/>
              <a:t>Dehaene S.: </a:t>
            </a:r>
            <a:r>
              <a:rPr lang="de-DE" sz="5600" dirty="0"/>
              <a:t>Der Zahlensinn oder warum wir  rechnen können, </a:t>
            </a:r>
            <a:r>
              <a:rPr lang="de-DE" sz="5600" dirty="0" err="1"/>
              <a:t>Birkhäuser</a:t>
            </a:r>
            <a:r>
              <a:rPr lang="de-DE" sz="5600" dirty="0"/>
              <a:t>, Basel 1999</a:t>
            </a:r>
          </a:p>
          <a:p>
            <a:pPr marL="0" indent="0">
              <a:buNone/>
            </a:pPr>
            <a:r>
              <a:rPr lang="de-DE" sz="5600" b="1" dirty="0" err="1"/>
              <a:t>Ellrott</a:t>
            </a:r>
            <a:r>
              <a:rPr lang="de-DE" sz="5600" b="1" dirty="0"/>
              <a:t>, D./</a:t>
            </a:r>
            <a:r>
              <a:rPr lang="de-DE" sz="5600" b="1" dirty="0" err="1"/>
              <a:t>Aps-Ellrott</a:t>
            </a:r>
            <a:r>
              <a:rPr lang="de-DE" sz="5600" b="1" dirty="0"/>
              <a:t>, B</a:t>
            </a:r>
            <a:r>
              <a:rPr lang="de-DE" sz="5600" dirty="0"/>
              <a:t>.: Förderdidaktik Mathematik Primarstufe, Offenburg, Mildenberger 1998</a:t>
            </a:r>
          </a:p>
          <a:p>
            <a:pPr marL="0" indent="0">
              <a:buNone/>
            </a:pPr>
            <a:r>
              <a:rPr lang="de-DE" sz="5600" b="1" dirty="0"/>
              <a:t>Fritz A./Rieken G/Schmidt S. (Hrsg.): </a:t>
            </a:r>
            <a:r>
              <a:rPr lang="de-DE" sz="5600" dirty="0"/>
              <a:t>Rechenschwäche, Lernwege, Schwierigkeiten und  Hilfen bei Dyskalkulie, Belz, Weinheim, Basel, Berlin 2003 </a:t>
            </a:r>
            <a:endParaRPr lang="de-DE" dirty="0"/>
          </a:p>
          <a:p>
            <a:pPr marL="0" indent="0">
              <a:buNone/>
            </a:pPr>
            <a:endParaRPr lang="de-DE" dirty="0"/>
          </a:p>
          <a:p>
            <a:pPr marL="0" indent="0">
              <a:buNone/>
            </a:pPr>
            <a:endParaRPr lang="de-DE" dirty="0"/>
          </a:p>
        </p:txBody>
      </p:sp>
      <p:sp>
        <p:nvSpPr>
          <p:cNvPr id="7" name="Inhaltsplatzhalter 6"/>
          <p:cNvSpPr>
            <a:spLocks noGrp="1"/>
          </p:cNvSpPr>
          <p:nvPr>
            <p:ph sz="half" idx="2"/>
          </p:nvPr>
        </p:nvSpPr>
        <p:spPr>
          <a:xfrm>
            <a:off x="6172200" y="685655"/>
            <a:ext cx="5181600" cy="6001472"/>
          </a:xfrm>
        </p:spPr>
        <p:txBody>
          <a:bodyPr>
            <a:noAutofit/>
          </a:bodyPr>
          <a:lstStyle/>
          <a:p>
            <a:pPr marL="0" indent="0">
              <a:buNone/>
            </a:pPr>
            <a:r>
              <a:rPr lang="de-DE" sz="1400" b="1" dirty="0"/>
              <a:t>Gerster, H. D </a:t>
            </a:r>
            <a:r>
              <a:rPr lang="de-DE" sz="1400" dirty="0"/>
              <a:t>: Positionspapier. In:  </a:t>
            </a:r>
            <a:r>
              <a:rPr lang="de-DE" sz="1400" dirty="0" err="1"/>
              <a:t>Abaküs</a:t>
            </a:r>
            <a:r>
              <a:rPr lang="de-DE" sz="1400" dirty="0"/>
              <a:t>(s)</a:t>
            </a:r>
            <a:r>
              <a:rPr lang="de-DE" sz="1400" dirty="0" err="1"/>
              <a:t>chen</a:t>
            </a:r>
            <a:r>
              <a:rPr lang="de-DE" sz="1400" dirty="0"/>
              <a:t>. (1), S. 10, 1997</a:t>
            </a:r>
          </a:p>
          <a:p>
            <a:pPr marL="0" indent="0">
              <a:buNone/>
            </a:pPr>
            <a:r>
              <a:rPr lang="de-DE" sz="1400" b="1" dirty="0"/>
              <a:t>Gerster, H. D /.Schultz, R.: </a:t>
            </a:r>
            <a:r>
              <a:rPr lang="de-DE" sz="1400" dirty="0"/>
              <a:t>Schwierigkeiten beim Erwerb mathematischer Konzepte im Anfang- Rechenschwäche-Erkennen, Beheben, Vorbeugen, Pädagogische Hochschule Freiburg, überarbeitet  und erweitert, 2004, http://opus.bsz-bw.de/phfr/volltexte/2007/16</a:t>
            </a:r>
          </a:p>
          <a:p>
            <a:pPr marL="0" indent="0">
              <a:buNone/>
            </a:pPr>
            <a:r>
              <a:rPr lang="de-DE" sz="1400" b="1" dirty="0" err="1"/>
              <a:t>Grissemann</a:t>
            </a:r>
            <a:r>
              <a:rPr lang="de-DE" sz="1400" b="1" dirty="0"/>
              <a:t> H.: </a:t>
            </a:r>
            <a:r>
              <a:rPr lang="de-DE" sz="1400" dirty="0"/>
              <a:t>Grundlagen und Praxis der </a:t>
            </a:r>
            <a:r>
              <a:rPr lang="de-DE" sz="1400" dirty="0" err="1"/>
              <a:t>Dyskalkulietherapie</a:t>
            </a:r>
            <a:r>
              <a:rPr lang="de-DE" sz="1400" dirty="0"/>
              <a:t>, Huber, Bern 2004 </a:t>
            </a:r>
          </a:p>
          <a:p>
            <a:pPr marL="0" indent="0">
              <a:buNone/>
            </a:pPr>
            <a:r>
              <a:rPr lang="de-DE" sz="1400" b="1" dirty="0" err="1"/>
              <a:t>Hemminger</a:t>
            </a:r>
            <a:r>
              <a:rPr lang="de-DE" sz="1400" b="1" dirty="0"/>
              <a:t> U., Roth, E., Schneck, S., Jans, T., Warnke, A</a:t>
            </a:r>
            <a:r>
              <a:rPr lang="de-DE" sz="1400" dirty="0"/>
              <a:t>.: Testdiagnostische Verfahren zur Überprüfung der Fertigkeiten im Lesen, Rechtschreiben und Rechnen, Eine kritische </a:t>
            </a:r>
            <a:r>
              <a:rPr lang="de-DE" sz="1400" dirty="0" err="1"/>
              <a:t>Übersicht,in</a:t>
            </a:r>
            <a:r>
              <a:rPr lang="de-DE" sz="1400" dirty="0"/>
              <a:t> Zeitschrift für Kinder- und Jugendpsychiatrie und Psychotherapie, 28 (3) 2000, Bern </a:t>
            </a:r>
          </a:p>
          <a:p>
            <a:pPr marL="0" indent="0">
              <a:buNone/>
            </a:pPr>
            <a:r>
              <a:rPr lang="de-DE" sz="1400" b="1" dirty="0"/>
              <a:t>Kowalczyk W. / </a:t>
            </a:r>
            <a:r>
              <a:rPr lang="de-DE" sz="1400" b="1" dirty="0" err="1"/>
              <a:t>Ottich</a:t>
            </a:r>
            <a:r>
              <a:rPr lang="de-DE" sz="1400" b="1" dirty="0"/>
              <a:t> K.: </a:t>
            </a:r>
            <a:r>
              <a:rPr lang="de-DE" sz="1400" dirty="0"/>
              <a:t>Erfolgreich in der Schule, </a:t>
            </a:r>
            <a:r>
              <a:rPr lang="de-DE" sz="1400" dirty="0" err="1"/>
              <a:t>Rororo</a:t>
            </a:r>
            <a:r>
              <a:rPr lang="de-DE" sz="1400" dirty="0"/>
              <a:t>, Hamburg 1997 </a:t>
            </a:r>
          </a:p>
          <a:p>
            <a:pPr marL="0" indent="0">
              <a:buNone/>
            </a:pPr>
            <a:r>
              <a:rPr lang="de-DE" sz="1400" b="1" dirty="0" err="1"/>
              <a:t>Krüll</a:t>
            </a:r>
            <a:r>
              <a:rPr lang="de-DE" sz="1400" b="1" dirty="0"/>
              <a:t> E.</a:t>
            </a:r>
            <a:r>
              <a:rPr lang="de-DE" sz="1400" dirty="0"/>
              <a:t>: Rechenschwäche was tun?, Ernst Reinhardt, München 2000 </a:t>
            </a:r>
          </a:p>
          <a:p>
            <a:pPr marL="0" indent="0">
              <a:buNone/>
            </a:pPr>
            <a:r>
              <a:rPr lang="de-DE" sz="1400" b="1" dirty="0"/>
              <a:t>Langer A. und H. / </a:t>
            </a:r>
            <a:r>
              <a:rPr lang="de-DE" sz="1400" b="1" dirty="0" err="1"/>
              <a:t>Theimer</a:t>
            </a:r>
            <a:r>
              <a:rPr lang="de-DE" sz="1400" b="1" dirty="0"/>
              <a:t> H.: </a:t>
            </a:r>
            <a:r>
              <a:rPr lang="de-DE" sz="1400" dirty="0"/>
              <a:t>Lehrer beobachten und beurteilen Schüler, Konkrete Formulierungshilfen für den Zeugnisbericht, </a:t>
            </a:r>
            <a:r>
              <a:rPr lang="de-DE" sz="1400" dirty="0" err="1"/>
              <a:t>Oldenbourg</a:t>
            </a:r>
            <a:r>
              <a:rPr lang="de-DE" sz="1400" dirty="0"/>
              <a:t>, München 2000 </a:t>
            </a:r>
          </a:p>
          <a:p>
            <a:pPr marL="0" indent="0">
              <a:buNone/>
            </a:pPr>
            <a:r>
              <a:rPr lang="de-DE" sz="1400" b="1" dirty="0"/>
              <a:t>Lorenz J. H. / </a:t>
            </a:r>
            <a:r>
              <a:rPr lang="de-DE" sz="1400" b="1" dirty="0" err="1"/>
              <a:t>Radatz</a:t>
            </a:r>
            <a:r>
              <a:rPr lang="de-DE" sz="1400" b="1" dirty="0"/>
              <a:t> H.: </a:t>
            </a:r>
            <a:r>
              <a:rPr lang="de-DE" sz="1400" dirty="0"/>
              <a:t>Handbuch des Förderns im Mathematikunterricht, Schroedel, Hannover 2005 </a:t>
            </a:r>
          </a:p>
          <a:p>
            <a:pPr marL="0" indent="0">
              <a:buNone/>
            </a:pPr>
            <a:endParaRPr lang="de-DE" sz="1400"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1986" y="5717310"/>
            <a:ext cx="3538036" cy="1140690"/>
          </a:xfrm>
          <a:prstGeom prst="rect">
            <a:avLst/>
          </a:prstGeom>
          <a:solidFill>
            <a:schemeClr val="accent1">
              <a:lumMod val="40000"/>
              <a:lumOff val="60000"/>
            </a:schemeClr>
          </a:solidFill>
        </p:spPr>
      </p:pic>
    </p:spTree>
    <p:extLst>
      <p:ext uri="{BB962C8B-B14F-4D97-AF65-F5344CB8AC3E}">
        <p14:creationId xmlns:p14="http://schemas.microsoft.com/office/powerpoint/2010/main" val="2072229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sz="3600" b="1" i="1" dirty="0">
                <a:solidFill>
                  <a:srgbClr val="C00000"/>
                </a:solidFill>
              </a:rPr>
              <a:t>Literatur Dyskalkulie II</a:t>
            </a:r>
          </a:p>
        </p:txBody>
      </p:sp>
      <p:sp>
        <p:nvSpPr>
          <p:cNvPr id="7" name="Inhaltsplatzhalter 6"/>
          <p:cNvSpPr>
            <a:spLocks noGrp="1"/>
          </p:cNvSpPr>
          <p:nvPr>
            <p:ph sz="half" idx="1"/>
          </p:nvPr>
        </p:nvSpPr>
        <p:spPr>
          <a:xfrm>
            <a:off x="838200" y="1366982"/>
            <a:ext cx="5181600" cy="4809981"/>
          </a:xfrm>
        </p:spPr>
        <p:txBody>
          <a:bodyPr>
            <a:normAutofit fontScale="25000" lnSpcReduction="20000"/>
          </a:bodyPr>
          <a:lstStyle/>
          <a:p>
            <a:pPr marL="0" indent="0">
              <a:buNone/>
            </a:pPr>
            <a:r>
              <a:rPr lang="de-DE" sz="6400" b="1" dirty="0"/>
              <a:t>Milz I.</a:t>
            </a:r>
            <a:r>
              <a:rPr lang="de-DE" sz="6400" dirty="0"/>
              <a:t>: Rechenschwächen erkennen – Teilleistungsstörungen im mathematischen Denken neuropädagogisch betrachtet, Borgmann, Dortmund 2004</a:t>
            </a:r>
          </a:p>
          <a:p>
            <a:pPr marL="0" indent="0">
              <a:buNone/>
            </a:pPr>
            <a:r>
              <a:rPr lang="de-DE" sz="6400" b="1" dirty="0"/>
              <a:t>Nolte, M.: </a:t>
            </a:r>
            <a:r>
              <a:rPr lang="de-DE" sz="6400" dirty="0"/>
              <a:t>Marek hat keine Rechenschwäche entwickelt. In: Grundschulunterricht. 47, (7-8), S. 30-32, 2000</a:t>
            </a:r>
          </a:p>
          <a:p>
            <a:pPr marL="0" indent="0">
              <a:buNone/>
            </a:pPr>
            <a:r>
              <a:rPr lang="de-DE" sz="6400" b="1" dirty="0" err="1"/>
              <a:t>Raschendorfer</a:t>
            </a:r>
            <a:r>
              <a:rPr lang="de-DE" sz="6400" b="1" dirty="0"/>
              <a:t>, N./</a:t>
            </a:r>
            <a:r>
              <a:rPr lang="de-DE" sz="6400" b="1" dirty="0" err="1"/>
              <a:t>Zajicek,S</a:t>
            </a:r>
            <a:r>
              <a:rPr lang="de-DE" sz="6400" dirty="0" err="1"/>
              <a:t>.:Dyskalkulie</a:t>
            </a:r>
            <a:r>
              <a:rPr lang="de-DE" sz="6400" dirty="0"/>
              <a:t>, Wo ist das Problem?, Hilfen für den Unterrichtsalltag, Verlag an der Ruhr, Mühlheim 2006</a:t>
            </a:r>
          </a:p>
          <a:p>
            <a:pPr marL="0" indent="0">
              <a:buNone/>
            </a:pPr>
            <a:r>
              <a:rPr lang="de-DE" sz="6400" b="1" dirty="0"/>
              <a:t>Schilling S. / </a:t>
            </a:r>
            <a:r>
              <a:rPr lang="de-DE" sz="6400" b="1" dirty="0" err="1"/>
              <a:t>Proching</a:t>
            </a:r>
            <a:r>
              <a:rPr lang="de-DE" sz="6400" b="1" dirty="0"/>
              <a:t> </a:t>
            </a:r>
            <a:r>
              <a:rPr lang="de-DE" sz="6400" b="1" dirty="0" err="1"/>
              <a:t>Th</a:t>
            </a:r>
            <a:r>
              <a:rPr lang="de-DE" sz="6400" dirty="0"/>
              <a:t>.: Praxisbuch Dyskalkulie, Schubi, Schaffhausen 2002</a:t>
            </a:r>
          </a:p>
          <a:p>
            <a:pPr marL="0" indent="0">
              <a:buNone/>
            </a:pPr>
            <a:r>
              <a:rPr lang="de-DE" sz="6400" b="1" dirty="0"/>
              <a:t>Schipper, W.: </a:t>
            </a:r>
            <a:r>
              <a:rPr lang="de-DE" sz="6400" dirty="0"/>
              <a:t>Offenheit und Zielorientierung. In: Grundschule 33, (3), S. 10-15, Braunschweig 2001</a:t>
            </a:r>
          </a:p>
          <a:p>
            <a:pPr marL="0" indent="0">
              <a:buNone/>
            </a:pPr>
            <a:r>
              <a:rPr lang="de-DE" sz="6400" b="1" dirty="0"/>
              <a:t>Schipper, W.: </a:t>
            </a:r>
            <a:r>
              <a:rPr lang="de-DE" sz="6400" dirty="0"/>
              <a:t>Thesen und Empfehlungen zum schulischen und außerschulischen Umgang mit Rechenstörungen, </a:t>
            </a:r>
            <a:r>
              <a:rPr lang="de-DE" sz="6400" dirty="0" err="1"/>
              <a:t>Occasional</a:t>
            </a:r>
            <a:r>
              <a:rPr lang="de-DE" sz="6400" dirty="0"/>
              <a:t> Paper 182, 2001, http://www.uni-bielefeld.de/idm/publikationen/occpaper/Occ182.pdf</a:t>
            </a:r>
          </a:p>
          <a:p>
            <a:pPr marL="0" indent="0">
              <a:buNone/>
            </a:pPr>
            <a:r>
              <a:rPr lang="de-DE" sz="6400" b="1" dirty="0"/>
              <a:t>Schulz, A.</a:t>
            </a:r>
            <a:r>
              <a:rPr lang="de-DE" sz="6400" dirty="0"/>
              <a:t>: Lernschwierigkeiten im Mathematikunterricht der Grundschule, </a:t>
            </a:r>
            <a:r>
              <a:rPr lang="de-DE" sz="6400" dirty="0" err="1"/>
              <a:t>Paetec</a:t>
            </a:r>
            <a:r>
              <a:rPr lang="de-DE" sz="6400" dirty="0"/>
              <a:t>, Berlin 2001</a:t>
            </a:r>
          </a:p>
          <a:p>
            <a:pPr marL="0" indent="0">
              <a:buNone/>
            </a:pPr>
            <a:r>
              <a:rPr lang="de-DE" sz="6400" b="1" dirty="0"/>
              <a:t>Schulz A</a:t>
            </a:r>
            <a:r>
              <a:rPr lang="de-DE" sz="6400" dirty="0"/>
              <a:t>.: Fördern im Mathematikunterricht. Was kann ich tun?, </a:t>
            </a:r>
            <a:r>
              <a:rPr lang="de-DE" sz="6400" dirty="0" err="1"/>
              <a:t>Paetec</a:t>
            </a:r>
            <a:r>
              <a:rPr lang="de-DE" sz="6400" dirty="0"/>
              <a:t>, Berlin 199</a:t>
            </a:r>
            <a:r>
              <a:rPr lang="de-DE" dirty="0"/>
              <a:t>7 </a:t>
            </a:r>
          </a:p>
          <a:p>
            <a:pPr marL="0" indent="0">
              <a:buNone/>
            </a:pPr>
            <a:endParaRPr lang="de-DE" dirty="0"/>
          </a:p>
        </p:txBody>
      </p:sp>
      <p:sp>
        <p:nvSpPr>
          <p:cNvPr id="8" name="Inhaltsplatzhalter 7"/>
          <p:cNvSpPr>
            <a:spLocks noGrp="1"/>
          </p:cNvSpPr>
          <p:nvPr>
            <p:ph sz="half" idx="2"/>
          </p:nvPr>
        </p:nvSpPr>
        <p:spPr>
          <a:xfrm>
            <a:off x="6096000" y="1366982"/>
            <a:ext cx="5181600" cy="4351338"/>
          </a:xfrm>
        </p:spPr>
        <p:txBody>
          <a:bodyPr>
            <a:normAutofit fontScale="25000" lnSpcReduction="20000"/>
          </a:bodyPr>
          <a:lstStyle/>
          <a:p>
            <a:pPr marL="0" indent="0">
              <a:buNone/>
            </a:pPr>
            <a:r>
              <a:rPr lang="de-DE" sz="6400" b="1" dirty="0"/>
              <a:t>Schulz, A. (Hrsg.): </a:t>
            </a:r>
            <a:r>
              <a:rPr lang="de-DE" sz="6400" dirty="0"/>
              <a:t>Was kann ich schon? Diagnose-Förder-Material für den Mathematikunterricht Klasse 1, </a:t>
            </a:r>
            <a:r>
              <a:rPr lang="de-DE" sz="6400" dirty="0" err="1"/>
              <a:t>Paetec</a:t>
            </a:r>
            <a:r>
              <a:rPr lang="de-DE" sz="6400" dirty="0"/>
              <a:t>, Berlin 2000</a:t>
            </a:r>
          </a:p>
          <a:p>
            <a:pPr marL="0" indent="0">
              <a:buNone/>
            </a:pPr>
            <a:r>
              <a:rPr lang="de-DE" sz="6400" b="1" dirty="0"/>
              <a:t>Schulz, A. (Hrsg.): </a:t>
            </a:r>
            <a:r>
              <a:rPr lang="de-DE" sz="6400" dirty="0"/>
              <a:t>Was kann ich schon? Diagnose-Förder-Material für den Mathematikunterricht Klasse 2, </a:t>
            </a:r>
            <a:r>
              <a:rPr lang="de-DE" sz="6400" dirty="0" err="1"/>
              <a:t>Paetec</a:t>
            </a:r>
            <a:r>
              <a:rPr lang="de-DE" sz="6400" dirty="0"/>
              <a:t>, Berlin 2001</a:t>
            </a:r>
          </a:p>
          <a:p>
            <a:pPr marL="0" indent="0">
              <a:buNone/>
            </a:pPr>
            <a:r>
              <a:rPr lang="de-DE" sz="6400" b="1" dirty="0"/>
              <a:t>Schulz, A. (Hrsg.): </a:t>
            </a:r>
            <a:r>
              <a:rPr lang="de-DE" sz="6400" dirty="0"/>
              <a:t>Was kann ich schon? Diagnose-Förder-Material für den Mathematikunterricht Klasse 3, </a:t>
            </a:r>
            <a:r>
              <a:rPr lang="de-DE" sz="6400" dirty="0" err="1"/>
              <a:t>Paetec</a:t>
            </a:r>
            <a:r>
              <a:rPr lang="de-DE" sz="6400" dirty="0"/>
              <a:t>, Berlin 2002 </a:t>
            </a:r>
          </a:p>
          <a:p>
            <a:pPr marL="0" indent="0">
              <a:buNone/>
            </a:pPr>
            <a:r>
              <a:rPr lang="de-DE" sz="6400" b="1" dirty="0"/>
              <a:t>Schwarz M.</a:t>
            </a:r>
            <a:r>
              <a:rPr lang="de-DE" sz="6400" dirty="0"/>
              <a:t>: Rechenschwäche? Wie Eltern helfen können, Ravensburger, Berlin 2002 </a:t>
            </a:r>
          </a:p>
          <a:p>
            <a:pPr marL="0" indent="0">
              <a:buNone/>
            </a:pPr>
            <a:r>
              <a:rPr lang="de-DE" sz="6400" b="1" dirty="0"/>
              <a:t>Thiel, O</a:t>
            </a:r>
            <a:r>
              <a:rPr lang="de-DE" sz="6400" dirty="0"/>
              <a:t>.: Rechenschwäche und Basisfunktionen, </a:t>
            </a:r>
            <a:r>
              <a:rPr lang="de-DE" sz="6400" dirty="0" err="1"/>
              <a:t>Volxheim</a:t>
            </a:r>
            <a:r>
              <a:rPr lang="de-DE" sz="6400" dirty="0"/>
              <a:t>, Norderstedt 2001</a:t>
            </a:r>
          </a:p>
          <a:p>
            <a:pPr marL="0" indent="0">
              <a:buNone/>
            </a:pPr>
            <a:r>
              <a:rPr lang="de-DE" sz="6400" b="1" dirty="0"/>
              <a:t>Thiel, O</a:t>
            </a:r>
            <a:r>
              <a:rPr lang="de-DE" sz="6400" dirty="0"/>
              <a:t>.: Wie rechnet man 28 + 27? Zum Konflikt zwischen Förderung der Beweglichkeit beim Rechnen und der Entwicklung effektiver Rechenstrategien. In: Grundschulunterricht, 49, (10), S. 21-24, Berlin 2002</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572371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i="1" dirty="0">
                <a:solidFill>
                  <a:srgbClr val="C00000"/>
                </a:solidFill>
              </a:rPr>
              <a:t>Literatur Dyskalkulie III</a:t>
            </a:r>
            <a:endParaRPr lang="de-DE" dirty="0"/>
          </a:p>
        </p:txBody>
      </p:sp>
      <p:sp>
        <p:nvSpPr>
          <p:cNvPr id="9" name="Inhaltsplatzhalter 8"/>
          <p:cNvSpPr>
            <a:spLocks noGrp="1"/>
          </p:cNvSpPr>
          <p:nvPr>
            <p:ph idx="1"/>
          </p:nvPr>
        </p:nvSpPr>
        <p:spPr/>
        <p:txBody>
          <a:bodyPr>
            <a:normAutofit/>
          </a:bodyPr>
          <a:lstStyle/>
          <a:p>
            <a:r>
              <a:rPr lang="en-US" sz="1800" dirty="0"/>
              <a:t>B. Butterworth: </a:t>
            </a:r>
            <a:r>
              <a:rPr lang="en-US" sz="1800" i="1" dirty="0"/>
              <a:t>Foundational numerical capacities and the origins of dyscalculia.</a:t>
            </a:r>
            <a:r>
              <a:rPr lang="en-US" sz="1800" dirty="0"/>
              <a:t> In: </a:t>
            </a:r>
            <a:r>
              <a:rPr lang="en-US" sz="1800" i="1" dirty="0"/>
              <a:t>Trends in cognitive sciences.</a:t>
            </a:r>
            <a:r>
              <a:rPr lang="en-US" sz="1800" dirty="0"/>
              <a:t> Band 14, </a:t>
            </a:r>
            <a:r>
              <a:rPr lang="en-US" sz="1800" dirty="0" err="1"/>
              <a:t>Nummer</a:t>
            </a:r>
            <a:r>
              <a:rPr lang="en-US" sz="1800" dirty="0"/>
              <a:t> 12, </a:t>
            </a:r>
            <a:r>
              <a:rPr lang="en-US" sz="1800" dirty="0" err="1"/>
              <a:t>Dezember</a:t>
            </a:r>
            <a:r>
              <a:rPr lang="en-US" sz="1800" dirty="0"/>
              <a:t> 2010, S. 534–541, </a:t>
            </a:r>
            <a:r>
              <a:rPr lang="en-US" sz="1800" dirty="0">
                <a:hlinkClick r:id="rId2"/>
              </a:rPr>
              <a:t>ISSN 1879-307X</a:t>
            </a:r>
            <a:r>
              <a:rPr lang="en-US" sz="1800" dirty="0"/>
              <a:t>. </a:t>
            </a:r>
            <a:r>
              <a:rPr lang="en-US" sz="1800" dirty="0">
                <a:hlinkClick r:id="rId3" tooltip="doi:10.1016/j.tics.2010.09.007"/>
              </a:rPr>
              <a:t>doi:10.1016/j.tics.2010.09.007</a:t>
            </a:r>
            <a:r>
              <a:rPr lang="en-US" sz="1800" dirty="0"/>
              <a:t>. </a:t>
            </a:r>
            <a:r>
              <a:rPr lang="en-US" sz="1800" dirty="0">
                <a:hlinkClick r:id="rId4"/>
              </a:rPr>
              <a:t>PMID 20971676</a:t>
            </a:r>
            <a:r>
              <a:rPr lang="en-US" sz="1800" dirty="0"/>
              <a:t>. (Review).</a:t>
            </a:r>
            <a:endParaRPr lang="de-DE" sz="1800" dirty="0"/>
          </a:p>
        </p:txBody>
      </p:sp>
      <p:pic>
        <p:nvPicPr>
          <p:cNvPr id="6" name="Grafi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
        <p:nvSpPr>
          <p:cNvPr id="10" name="Rechteck 9"/>
          <p:cNvSpPr/>
          <p:nvPr/>
        </p:nvSpPr>
        <p:spPr>
          <a:xfrm>
            <a:off x="1050636" y="2692491"/>
            <a:ext cx="6640945" cy="923330"/>
          </a:xfrm>
          <a:prstGeom prst="rect">
            <a:avLst/>
          </a:prstGeom>
        </p:spPr>
        <p:txBody>
          <a:bodyPr wrap="square">
            <a:spAutoFit/>
          </a:bodyPr>
          <a:lstStyle/>
          <a:p>
            <a:r>
              <a:rPr lang="de-DE" dirty="0"/>
              <a:t>Brian </a:t>
            </a:r>
            <a:r>
              <a:rPr lang="de-DE" dirty="0" err="1"/>
              <a:t>Butterworth</a:t>
            </a:r>
            <a:r>
              <a:rPr lang="de-DE" dirty="0"/>
              <a:t>, </a:t>
            </a:r>
            <a:r>
              <a:rPr lang="de-DE" dirty="0" err="1"/>
              <a:t>Sashank</a:t>
            </a:r>
            <a:r>
              <a:rPr lang="de-DE" dirty="0"/>
              <a:t> </a:t>
            </a:r>
            <a:r>
              <a:rPr lang="de-DE" dirty="0" err="1"/>
              <a:t>Varma</a:t>
            </a:r>
            <a:r>
              <a:rPr lang="de-DE" dirty="0"/>
              <a:t>, Diana </a:t>
            </a:r>
            <a:r>
              <a:rPr lang="de-DE" dirty="0" err="1"/>
              <a:t>Laurillard</a:t>
            </a:r>
            <a:r>
              <a:rPr lang="de-DE" dirty="0"/>
              <a:t>: </a:t>
            </a:r>
            <a:r>
              <a:rPr lang="de-DE" i="1" dirty="0" err="1"/>
              <a:t>Dyscalculia</a:t>
            </a:r>
            <a:r>
              <a:rPr lang="de-DE" i="1" dirty="0"/>
              <a:t>: </a:t>
            </a:r>
            <a:r>
              <a:rPr lang="de-DE" i="1" dirty="0" err="1"/>
              <a:t>From</a:t>
            </a:r>
            <a:r>
              <a:rPr lang="de-DE" i="1" dirty="0"/>
              <a:t> Brain </a:t>
            </a:r>
            <a:r>
              <a:rPr lang="de-DE" i="1" dirty="0" err="1"/>
              <a:t>to</a:t>
            </a:r>
            <a:r>
              <a:rPr lang="de-DE" i="1" dirty="0"/>
              <a:t> Education.</a:t>
            </a:r>
            <a:r>
              <a:rPr lang="de-DE" dirty="0"/>
              <a:t> In: </a:t>
            </a:r>
            <a:r>
              <a:rPr lang="de-DE" i="1" dirty="0">
                <a:hlinkClick r:id="rId6" tooltip="Science"/>
              </a:rPr>
              <a:t>Science</a:t>
            </a:r>
            <a:r>
              <a:rPr lang="de-DE" i="1" dirty="0"/>
              <a:t>.</a:t>
            </a:r>
            <a:r>
              <a:rPr lang="de-DE" dirty="0"/>
              <a:t> Band 332, Nr. 6033, 2011, S. 1049–1053, </a:t>
            </a:r>
            <a:r>
              <a:rPr lang="de-DE" dirty="0">
                <a:hlinkClick r:id="rId7" tooltip="doi:10.1126/science.1201536"/>
              </a:rPr>
              <a:t>doi:10.1126/science.1201536</a:t>
            </a:r>
            <a:r>
              <a:rPr lang="de-DE" dirty="0"/>
              <a:t> (</a:t>
            </a:r>
            <a:r>
              <a:rPr lang="de-DE" dirty="0">
                <a:hlinkClick r:id="rId8" tooltip="Systematische Übersichtsarbeit"/>
              </a:rPr>
              <a:t>Review-Artikel</a:t>
            </a:r>
            <a:r>
              <a:rPr lang="de-DE" dirty="0"/>
              <a:t>, engl.)</a:t>
            </a:r>
          </a:p>
        </p:txBody>
      </p:sp>
    </p:spTree>
    <p:extLst>
      <p:ext uri="{BB962C8B-B14F-4D97-AF65-F5344CB8AC3E}">
        <p14:creationId xmlns:p14="http://schemas.microsoft.com/office/powerpoint/2010/main" val="120454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b="1" dirty="0">
                <a:solidFill>
                  <a:srgbClr val="FF0000"/>
                </a:solidFill>
              </a:rPr>
              <a:t>Vorbemerkungen</a:t>
            </a:r>
          </a:p>
        </p:txBody>
      </p:sp>
      <p:sp>
        <p:nvSpPr>
          <p:cNvPr id="5" name="Inhaltsplatzhalter 4"/>
          <p:cNvSpPr>
            <a:spLocks noGrp="1"/>
          </p:cNvSpPr>
          <p:nvPr>
            <p:ph idx="1"/>
          </p:nvPr>
        </p:nvSpPr>
        <p:spPr/>
        <p:txBody>
          <a:bodyPr/>
          <a:lstStyle/>
          <a:p>
            <a:pPr marL="0" indent="0">
              <a:buNone/>
            </a:pPr>
            <a:r>
              <a:rPr lang="de-DE" dirty="0"/>
              <a:t>Häufig kommen  besorgte Eltern in die Sprechstunde, von Lehrern gezielt angesprochen, ihr Kind leide an einer Legasthenie oder Dyskalkulie. Manchmal sind von Nachhilfeinstituten bereits entsprechende Leistungsteste durchgeführt worden, die Schwächen in diesen Gebieten beschreiben.</a:t>
            </a:r>
          </a:p>
          <a:p>
            <a:pPr marL="0" indent="0">
              <a:buNone/>
            </a:pPr>
            <a:r>
              <a:rPr lang="de-DE" dirty="0">
                <a:solidFill>
                  <a:srgbClr val="FF0000"/>
                </a:solidFill>
              </a:rPr>
              <a:t>Eine Schwäche bedeutet aber noch lange nicht, dass eine spezifische Teilleistungsschwäche im Sinne einer isolierten Störung vorliegt.</a:t>
            </a:r>
          </a:p>
          <a:p>
            <a:pPr marL="0" indent="0">
              <a:buNone/>
            </a:pPr>
            <a:r>
              <a:rPr lang="de-DE" dirty="0"/>
              <a:t>Was unterscheidet pädagogische Diagnostik von medizinischer?</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007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838200" y="365125"/>
            <a:ext cx="10515600" cy="697057"/>
          </a:xfrm>
        </p:spPr>
        <p:txBody>
          <a:bodyPr>
            <a:normAutofit/>
          </a:bodyPr>
          <a:lstStyle/>
          <a:p>
            <a:r>
              <a:rPr lang="de-DE" sz="3600" b="1" i="1" dirty="0">
                <a:solidFill>
                  <a:srgbClr val="C00000"/>
                </a:solidFill>
              </a:rPr>
              <a:t>Literatur Legasthenie I</a:t>
            </a:r>
          </a:p>
        </p:txBody>
      </p:sp>
      <p:sp>
        <p:nvSpPr>
          <p:cNvPr id="5" name="Inhaltsplatzhalter 4"/>
          <p:cNvSpPr>
            <a:spLocks noGrp="1"/>
          </p:cNvSpPr>
          <p:nvPr>
            <p:ph sz="half" idx="1"/>
          </p:nvPr>
        </p:nvSpPr>
        <p:spPr>
          <a:xfrm>
            <a:off x="838200" y="1062182"/>
            <a:ext cx="5181600" cy="5114781"/>
          </a:xfrm>
        </p:spPr>
        <p:txBody>
          <a:bodyPr>
            <a:normAutofit fontScale="55000" lnSpcReduction="20000"/>
          </a:bodyPr>
          <a:lstStyle/>
          <a:p>
            <a:r>
              <a:rPr lang="de-DE" dirty="0"/>
              <a:t>Boyles, N.S., </a:t>
            </a:r>
            <a:r>
              <a:rPr lang="de-DE" dirty="0" err="1"/>
              <a:t>Contadino</a:t>
            </a:r>
            <a:r>
              <a:rPr lang="de-DE" dirty="0"/>
              <a:t> M. Ed. D., M.S.W.: </a:t>
            </a:r>
            <a:r>
              <a:rPr lang="de-DE" b="1" dirty="0"/>
              <a:t>The </a:t>
            </a:r>
            <a:r>
              <a:rPr lang="de-DE" b="1" dirty="0" err="1"/>
              <a:t>learning</a:t>
            </a:r>
            <a:r>
              <a:rPr lang="de-DE" b="1" dirty="0"/>
              <a:t> </a:t>
            </a:r>
            <a:r>
              <a:rPr lang="de-DE" b="1" dirty="0" err="1"/>
              <a:t>differences</a:t>
            </a:r>
            <a:r>
              <a:rPr lang="de-DE" b="1" dirty="0"/>
              <a:t> </a:t>
            </a:r>
            <a:r>
              <a:rPr lang="de-DE" b="1" dirty="0" err="1"/>
              <a:t>sourcebook</a:t>
            </a:r>
            <a:r>
              <a:rPr lang="de-DE" b="1" dirty="0"/>
              <a:t>.</a:t>
            </a:r>
            <a:r>
              <a:rPr lang="de-DE" dirty="0"/>
              <a:t> Lowell House, Los Angeles 1998</a:t>
            </a:r>
          </a:p>
          <a:p>
            <a:r>
              <a:rPr lang="de-DE" dirty="0"/>
              <a:t>Dürre, Rainer: </a:t>
            </a:r>
            <a:r>
              <a:rPr lang="de-DE" b="1" dirty="0"/>
              <a:t>Legasthenie – das Trainingsprogramm für ihr Kind.</a:t>
            </a:r>
            <a:r>
              <a:rPr lang="de-DE" dirty="0"/>
              <a:t> Verlag Herder Freiburg im Raum Breisgau 2000 </a:t>
            </a:r>
          </a:p>
          <a:p>
            <a:r>
              <a:rPr lang="de-DE" dirty="0"/>
              <a:t>Klasen, Edith Dipl.-Psych. Dr.: </a:t>
            </a:r>
            <a:r>
              <a:rPr lang="de-DE" b="1" dirty="0"/>
              <a:t>Legasthenie – umschriebene Lese-Rechtschreib-Störung.</a:t>
            </a:r>
            <a:r>
              <a:rPr lang="de-DE" dirty="0"/>
              <a:t> Chapman &amp; Hall GmbH, 1995</a:t>
            </a:r>
          </a:p>
          <a:p>
            <a:r>
              <a:rPr lang="de-DE" dirty="0"/>
              <a:t>Möckel, Andreas: </a:t>
            </a:r>
            <a:r>
              <a:rPr lang="de-DE" b="1" dirty="0"/>
              <a:t>Lese-Schreibschwäche als didaktisches Problem.</a:t>
            </a:r>
            <a:r>
              <a:rPr lang="de-DE" dirty="0"/>
              <a:t> </a:t>
            </a:r>
            <a:r>
              <a:rPr lang="de-DE" dirty="0" err="1"/>
              <a:t>Klinkhardt</a:t>
            </a:r>
            <a:r>
              <a:rPr lang="de-DE" dirty="0"/>
              <a:t>, Bad Heilbrunn 1997</a:t>
            </a:r>
          </a:p>
          <a:p>
            <a:r>
              <a:rPr lang="de-DE" dirty="0" err="1"/>
              <a:t>Soremba</a:t>
            </a:r>
            <a:r>
              <a:rPr lang="de-DE" dirty="0"/>
              <a:t>, Edith-Maria: </a:t>
            </a:r>
            <a:r>
              <a:rPr lang="de-DE" b="1" dirty="0"/>
              <a:t>Legasthenie muss kein Schicksal sein.</a:t>
            </a:r>
            <a:r>
              <a:rPr lang="de-DE" dirty="0"/>
              <a:t> Herder Verlag, 1995</a:t>
            </a:r>
          </a:p>
          <a:p>
            <a:r>
              <a:rPr lang="de-DE" dirty="0"/>
              <a:t>Schulte-Körne: </a:t>
            </a:r>
            <a:r>
              <a:rPr lang="de-DE" b="1" dirty="0"/>
              <a:t>Elternratgeber Legasthenie.</a:t>
            </a:r>
            <a:r>
              <a:rPr lang="de-DE" dirty="0"/>
              <a:t> Verlag </a:t>
            </a:r>
            <a:r>
              <a:rPr lang="de-DE" dirty="0" err="1"/>
              <a:t>Knaur</a:t>
            </a:r>
            <a:endParaRPr lang="de-DE" dirty="0"/>
          </a:p>
          <a:p>
            <a:r>
              <a:rPr lang="de-DE" dirty="0" err="1"/>
              <a:t>Thomé</a:t>
            </a:r>
            <a:r>
              <a:rPr lang="de-DE" dirty="0"/>
              <a:t>: </a:t>
            </a:r>
            <a:r>
              <a:rPr lang="de-DE" b="1" dirty="0"/>
              <a:t>Lese-Rechtschreibschwierigkeiten (LRS) und Legasthenie. Eine grundlegende Einführung.</a:t>
            </a:r>
            <a:r>
              <a:rPr lang="de-DE" dirty="0"/>
              <a:t> Verlag Beltz</a:t>
            </a:r>
          </a:p>
          <a:p>
            <a:r>
              <a:rPr lang="de-DE" dirty="0" err="1"/>
              <a:t>Suchodoletz</a:t>
            </a:r>
            <a:r>
              <a:rPr lang="de-DE" dirty="0"/>
              <a:t>: T</a:t>
            </a:r>
            <a:r>
              <a:rPr lang="de-DE" b="1" dirty="0"/>
              <a:t>herapie der Lese-Rechtschreibstörung. Traditionelle und alternative Behandlungsmethoden im Überblick.</a:t>
            </a:r>
            <a:r>
              <a:rPr lang="de-DE" dirty="0"/>
              <a:t> Verlag Kohlhammer</a:t>
            </a:r>
          </a:p>
          <a:p>
            <a:r>
              <a:rPr lang="de-DE" dirty="0" err="1"/>
              <a:t>Klicpera</a:t>
            </a:r>
            <a:r>
              <a:rPr lang="de-DE" dirty="0"/>
              <a:t>/Gasteiger-</a:t>
            </a:r>
            <a:r>
              <a:rPr lang="de-DE" dirty="0" err="1"/>
              <a:t>Klicpera</a:t>
            </a:r>
            <a:r>
              <a:rPr lang="de-DE" dirty="0"/>
              <a:t>: </a:t>
            </a:r>
            <a:r>
              <a:rPr lang="de-DE" b="1" dirty="0"/>
              <a:t>Psychologie der Lese- und Schreibschwierigkeiten.</a:t>
            </a:r>
            <a:r>
              <a:rPr lang="de-DE" dirty="0"/>
              <a:t> Verlag Beltz</a:t>
            </a:r>
          </a:p>
          <a:p>
            <a:pPr marL="0" indent="0">
              <a:buNone/>
            </a:pPr>
            <a:endParaRPr lang="de-DE" dirty="0"/>
          </a:p>
        </p:txBody>
      </p:sp>
      <p:sp>
        <p:nvSpPr>
          <p:cNvPr id="7" name="Inhaltsplatzhalter 6"/>
          <p:cNvSpPr>
            <a:spLocks noGrp="1"/>
          </p:cNvSpPr>
          <p:nvPr>
            <p:ph sz="half" idx="2"/>
          </p:nvPr>
        </p:nvSpPr>
        <p:spPr>
          <a:xfrm>
            <a:off x="6096000" y="1058430"/>
            <a:ext cx="5181600" cy="4351338"/>
          </a:xfrm>
        </p:spPr>
        <p:txBody>
          <a:bodyPr>
            <a:normAutofit fontScale="55000" lnSpcReduction="20000"/>
          </a:bodyPr>
          <a:lstStyle/>
          <a:p>
            <a:r>
              <a:rPr lang="de-DE" dirty="0"/>
              <a:t>Astrid Kopp-</a:t>
            </a:r>
            <a:r>
              <a:rPr lang="de-DE" dirty="0" err="1"/>
              <a:t>Duller</a:t>
            </a:r>
            <a:r>
              <a:rPr lang="de-DE" dirty="0"/>
              <a:t>: </a:t>
            </a:r>
            <a:r>
              <a:rPr lang="de-DE" b="1" dirty="0"/>
              <a:t>Legasthenie und LRS. Der praktische Ratgeber für Eltern.</a:t>
            </a:r>
            <a:r>
              <a:rPr lang="de-DE" dirty="0"/>
              <a:t> Herder Verlag</a:t>
            </a:r>
          </a:p>
          <a:p>
            <a:r>
              <a:rPr lang="de-DE" dirty="0"/>
              <a:t>Astrid Kopp-</a:t>
            </a:r>
            <a:r>
              <a:rPr lang="de-DE" dirty="0" err="1"/>
              <a:t>Duller</a:t>
            </a:r>
            <a:r>
              <a:rPr lang="de-DE" dirty="0"/>
              <a:t>/Livia R </a:t>
            </a:r>
            <a:r>
              <a:rPr lang="de-DE" dirty="0" err="1"/>
              <a:t>Pailer-Duller</a:t>
            </a:r>
            <a:r>
              <a:rPr lang="de-DE" dirty="0"/>
              <a:t>: </a:t>
            </a:r>
            <a:r>
              <a:rPr lang="de-DE" b="1" dirty="0"/>
              <a:t>Legasthenie - Dyskalkulie !?: Die Bedeutsamkeit der pädagogisch-didaktischen Hilfe bei Legasthenie, Dyskalkulie und anderen Schwierigkeiten beim Schreiben, Lesen und Rechnen.</a:t>
            </a:r>
            <a:r>
              <a:rPr lang="de-DE" dirty="0"/>
              <a:t> KLL Verlag</a:t>
            </a:r>
          </a:p>
          <a:p>
            <a:r>
              <a:rPr lang="de-DE" dirty="0"/>
              <a:t>Burkhart </a:t>
            </a:r>
            <a:r>
              <a:rPr lang="de-DE" dirty="0" err="1"/>
              <a:t>Fischer:</a:t>
            </a:r>
            <a:r>
              <a:rPr lang="de-DE" b="1" dirty="0" err="1"/>
              <a:t>Blickpunkte:Neurobiologische</a:t>
            </a:r>
            <a:r>
              <a:rPr lang="de-DE" b="1" dirty="0"/>
              <a:t> Prinzipien des Sehens und der </a:t>
            </a:r>
            <a:r>
              <a:rPr lang="de-DE" b="1" dirty="0" err="1"/>
              <a:t>Blicksteuerung.</a:t>
            </a:r>
            <a:r>
              <a:rPr lang="de-DE" dirty="0" err="1"/>
              <a:t>Hans</a:t>
            </a:r>
            <a:r>
              <a:rPr lang="de-DE" dirty="0"/>
              <a:t>-Huber-Verlag, Bern 1999</a:t>
            </a:r>
          </a:p>
          <a:p>
            <a:r>
              <a:rPr lang="de-DE" dirty="0"/>
              <a:t>Burkhart Fischer: </a:t>
            </a:r>
            <a:r>
              <a:rPr lang="de-DE" b="1" dirty="0"/>
              <a:t>Hören- Sehen – Blicken –Zählen: Teilleistungen und ihre </a:t>
            </a:r>
            <a:r>
              <a:rPr lang="de-DE" b="1" dirty="0" err="1"/>
              <a:t>Störungen.</a:t>
            </a:r>
            <a:r>
              <a:rPr lang="de-DE" dirty="0" err="1"/>
              <a:t>Hans</a:t>
            </a:r>
            <a:r>
              <a:rPr lang="de-DE" dirty="0"/>
              <a:t>-Huber-Verlag, Bern 2003/2007</a:t>
            </a:r>
          </a:p>
          <a:p>
            <a:r>
              <a:rPr lang="de-DE" dirty="0"/>
              <a:t>Burkhart Fischer: </a:t>
            </a:r>
            <a:r>
              <a:rPr lang="de-DE" b="1" dirty="0" err="1"/>
              <a:t>Looking</a:t>
            </a:r>
            <a:r>
              <a:rPr lang="de-DE" b="1" dirty="0"/>
              <a:t> </a:t>
            </a:r>
            <a:r>
              <a:rPr lang="de-DE" b="1" dirty="0" err="1"/>
              <a:t>for</a:t>
            </a:r>
            <a:r>
              <a:rPr lang="de-DE" b="1" dirty="0"/>
              <a:t> Learning: </a:t>
            </a:r>
            <a:r>
              <a:rPr lang="de-DE" b="1" dirty="0" err="1"/>
              <a:t>Auditory</a:t>
            </a:r>
            <a:r>
              <a:rPr lang="de-DE" b="1" dirty="0"/>
              <a:t>, Visual </a:t>
            </a:r>
            <a:r>
              <a:rPr lang="de-DE" b="1" dirty="0" err="1"/>
              <a:t>and</a:t>
            </a:r>
            <a:r>
              <a:rPr lang="de-DE" b="1" dirty="0"/>
              <a:t> </a:t>
            </a:r>
            <a:r>
              <a:rPr lang="de-DE" b="1" dirty="0" err="1"/>
              <a:t>Optomotor</a:t>
            </a:r>
            <a:r>
              <a:rPr lang="de-DE" b="1" dirty="0"/>
              <a:t> Processing </a:t>
            </a:r>
            <a:r>
              <a:rPr lang="de-DE" b="1" dirty="0" err="1"/>
              <a:t>of</a:t>
            </a:r>
            <a:r>
              <a:rPr lang="de-DE" b="1" dirty="0"/>
              <a:t> </a:t>
            </a:r>
            <a:r>
              <a:rPr lang="de-DE" b="1" dirty="0" err="1"/>
              <a:t>Children</a:t>
            </a:r>
            <a:r>
              <a:rPr lang="de-DE" b="1" dirty="0"/>
              <a:t> </a:t>
            </a:r>
            <a:r>
              <a:rPr lang="de-DE" b="1" dirty="0" err="1"/>
              <a:t>with</a:t>
            </a:r>
            <a:r>
              <a:rPr lang="de-DE" b="1" dirty="0"/>
              <a:t> Learning </a:t>
            </a:r>
            <a:r>
              <a:rPr lang="de-DE" b="1" dirty="0" err="1"/>
              <a:t>Problems.</a:t>
            </a:r>
            <a:r>
              <a:rPr lang="de-DE" dirty="0" err="1"/>
              <a:t>Nova</a:t>
            </a:r>
            <a:r>
              <a:rPr lang="de-DE" dirty="0"/>
              <a:t> Science Publishers, New York, 2007</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668273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Vielen Dank für ihre Aufmerksamkeit</a:t>
            </a:r>
          </a:p>
        </p:txBody>
      </p:sp>
      <p:sp>
        <p:nvSpPr>
          <p:cNvPr id="3" name="Untertitel 2"/>
          <p:cNvSpPr>
            <a:spLocks noGrp="1"/>
          </p:cNvSpPr>
          <p:nvPr>
            <p:ph type="subTitle" idx="1"/>
          </p:nvPr>
        </p:nvSpPr>
        <p:spPr/>
        <p:txBody>
          <a:bodyPr/>
          <a:lstStyle/>
          <a:p>
            <a:r>
              <a:rPr lang="de-DE" dirty="0">
                <a:hlinkClick r:id="rId2"/>
              </a:rPr>
              <a:t>www.meyers-dorsten.com</a:t>
            </a:r>
            <a:r>
              <a:rPr lang="de-DE" dirty="0"/>
              <a:t>, </a:t>
            </a:r>
            <a:r>
              <a:rPr lang="de-DE" dirty="0">
                <a:hlinkClick r:id="rId3"/>
              </a:rPr>
              <a:t>www.meyers-hamburg.com</a:t>
            </a:r>
            <a:endParaRPr lang="de-DE" dirty="0"/>
          </a:p>
          <a:p>
            <a:r>
              <a:rPr lang="de-DE" dirty="0">
                <a:hlinkClick r:id="rId4"/>
              </a:rPr>
              <a:t>kjpmeyers@gmx.de</a:t>
            </a:r>
            <a:endParaRPr lang="de-DE" dirty="0"/>
          </a:p>
          <a:p>
            <a:r>
              <a:rPr lang="de-DE" dirty="0"/>
              <a:t>© Dr. Meyers, 2020</a:t>
            </a:r>
          </a:p>
        </p:txBody>
      </p:sp>
      <p:pic>
        <p:nvPicPr>
          <p:cNvPr id="6" name="Grafi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95258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930564" y="106507"/>
            <a:ext cx="10515600" cy="1325563"/>
          </a:xfrm>
        </p:spPr>
        <p:txBody>
          <a:bodyPr/>
          <a:lstStyle/>
          <a:p>
            <a:r>
              <a:rPr lang="de-DE" b="1" i="1" dirty="0">
                <a:solidFill>
                  <a:srgbClr val="C00000"/>
                </a:solidFill>
              </a:rPr>
              <a:t>Häufigkeit in Deutschland</a:t>
            </a:r>
          </a:p>
        </p:txBody>
      </p:sp>
      <p:sp>
        <p:nvSpPr>
          <p:cNvPr id="5" name="Inhaltsplatzhalter 4"/>
          <p:cNvSpPr>
            <a:spLocks noGrp="1"/>
          </p:cNvSpPr>
          <p:nvPr>
            <p:ph idx="1"/>
          </p:nvPr>
        </p:nvSpPr>
        <p:spPr>
          <a:xfrm>
            <a:off x="847436" y="1243374"/>
            <a:ext cx="10515600" cy="4351338"/>
          </a:xfrm>
        </p:spPr>
        <p:txBody>
          <a:bodyPr>
            <a:normAutofit fontScale="77500" lnSpcReduction="20000"/>
          </a:bodyPr>
          <a:lstStyle/>
          <a:p>
            <a:pPr marL="0" indent="0">
              <a:buNone/>
            </a:pPr>
            <a:r>
              <a:rPr lang="de-DE" dirty="0"/>
              <a:t>Von einer </a:t>
            </a:r>
            <a:r>
              <a:rPr lang="de-DE" dirty="0">
                <a:solidFill>
                  <a:srgbClr val="C00000"/>
                </a:solidFill>
              </a:rPr>
              <a:t>Legasthenie</a:t>
            </a:r>
            <a:r>
              <a:rPr lang="de-DE" dirty="0"/>
              <a:t> sind ca. 2-4% aller Kinder betroffen. Bei einer Klasse mit 30 Kindern leidet also im Durchschnitt eines der Kinder darunter.</a:t>
            </a:r>
            <a:br>
              <a:rPr lang="de-DE" dirty="0"/>
            </a:br>
            <a:br>
              <a:rPr lang="de-DE" dirty="0"/>
            </a:br>
            <a:r>
              <a:rPr lang="de-DE" dirty="0"/>
              <a:t>Zwei Drittel aller Legastheniker sind Jungen.</a:t>
            </a:r>
          </a:p>
          <a:p>
            <a:pPr marL="0" indent="0">
              <a:buNone/>
            </a:pPr>
            <a:r>
              <a:rPr lang="de-DE" dirty="0"/>
              <a:t>Von einer </a:t>
            </a:r>
            <a:r>
              <a:rPr lang="de-DE" dirty="0">
                <a:solidFill>
                  <a:srgbClr val="C00000"/>
                </a:solidFill>
              </a:rPr>
              <a:t>Dyskalkulie</a:t>
            </a:r>
            <a:r>
              <a:rPr lang="de-DE" dirty="0"/>
              <a:t> sind ca. 4-6% aller Kinder betroffen. Bei einer Klasse mit 30 Kindern leiden also im Durchschnitt ein bis zwei der Kinder darunter.</a:t>
            </a:r>
            <a:br>
              <a:rPr lang="de-DE" dirty="0"/>
            </a:br>
            <a:br>
              <a:rPr lang="de-DE" dirty="0"/>
            </a:br>
            <a:r>
              <a:rPr lang="de-DE" dirty="0"/>
              <a:t>Die Teilleistungsstörung tritt tendenziell etwas häufiger bei Mädchen auf.</a:t>
            </a:r>
            <a:br>
              <a:rPr lang="de-DE" dirty="0"/>
            </a:br>
            <a:br>
              <a:rPr lang="de-DE" dirty="0"/>
            </a:br>
            <a:br>
              <a:rPr lang="de-DE" dirty="0"/>
            </a:br>
            <a:r>
              <a:rPr lang="de-DE" dirty="0"/>
              <a:t>Wenn eine Teilleistungsstörung bereits </a:t>
            </a:r>
            <a:r>
              <a:rPr lang="de-DE" b="1" dirty="0"/>
              <a:t>bei anderen, nahen Verwandten</a:t>
            </a:r>
            <a:r>
              <a:rPr lang="de-DE" dirty="0"/>
              <a:t> </a:t>
            </a:r>
            <a:r>
              <a:rPr lang="de-DE" b="1" dirty="0"/>
              <a:t>aufgetreten</a:t>
            </a:r>
            <a:r>
              <a:rPr lang="de-DE" dirty="0"/>
              <a:t> ist, besteht für ein Kind ein </a:t>
            </a:r>
            <a:r>
              <a:rPr lang="de-DE" b="1" dirty="0"/>
              <a:t>erhöhtes Risiko, ebenfalls von Legasthenie betroffen zu sein. </a:t>
            </a:r>
            <a:br>
              <a:rPr lang="de-DE" dirty="0"/>
            </a:br>
            <a:br>
              <a:rPr lang="de-DE" dirty="0"/>
            </a:br>
            <a:r>
              <a:rPr lang="de-DE" dirty="0"/>
              <a:t>Legasthenie und Dyskalkulie tritt in allen sozialen Schichten auf – ist also unabhängig von äußeren Einflüssen. Die äußeren Einflüsse sind allerdings wichtig für den Verlauf der Lese- Rechtschreibstörung.</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55962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838200" y="69128"/>
            <a:ext cx="10515600" cy="1085417"/>
          </a:xfrm>
        </p:spPr>
        <p:txBody>
          <a:bodyPr/>
          <a:lstStyle/>
          <a:p>
            <a:r>
              <a:rPr lang="de-DE" dirty="0"/>
              <a:t>Was ist eine Lese- / Rechtschreibstörung?</a:t>
            </a:r>
          </a:p>
        </p:txBody>
      </p:sp>
      <p:sp>
        <p:nvSpPr>
          <p:cNvPr id="5" name="Inhaltsplatzhalter 4"/>
          <p:cNvSpPr>
            <a:spLocks noGrp="1"/>
          </p:cNvSpPr>
          <p:nvPr>
            <p:ph idx="1"/>
          </p:nvPr>
        </p:nvSpPr>
        <p:spPr>
          <a:xfrm>
            <a:off x="838200" y="1015998"/>
            <a:ext cx="10515600" cy="5329383"/>
          </a:xfrm>
        </p:spPr>
        <p:txBody>
          <a:bodyPr>
            <a:normAutofit fontScale="62500" lnSpcReduction="20000"/>
          </a:bodyPr>
          <a:lstStyle/>
          <a:p>
            <a:r>
              <a:rPr lang="de-DE" b="1" dirty="0"/>
              <a:t>Wortbilder </a:t>
            </a:r>
            <a:r>
              <a:rPr lang="de-DE" dirty="0"/>
              <a:t>können nicht gut abgespeichert werden.</a:t>
            </a:r>
          </a:p>
          <a:p>
            <a:r>
              <a:rPr lang="de-DE" b="1" dirty="0"/>
              <a:t>Gehörte Reize </a:t>
            </a:r>
            <a:r>
              <a:rPr lang="de-DE" dirty="0"/>
              <a:t>werden nur schwer unterschieden (z.B. klingen „g” und „k” für das Kind ähnlich oder auch „b” und „p”, „ö” und „ü”).</a:t>
            </a:r>
          </a:p>
          <a:p>
            <a:r>
              <a:rPr lang="de-DE" b="1" dirty="0"/>
              <a:t>Gesehene Reize </a:t>
            </a:r>
            <a:r>
              <a:rPr lang="de-DE" dirty="0"/>
              <a:t>werden nur schwer unterschieden (Ihr Kind tut sich bei der Unterscheidung von „o” und „c” oder „n” und „m” schwer).</a:t>
            </a:r>
          </a:p>
          <a:p>
            <a:r>
              <a:rPr lang="de-DE" dirty="0"/>
              <a:t>Die </a:t>
            </a:r>
            <a:r>
              <a:rPr lang="de-DE" b="1" dirty="0"/>
              <a:t>Richtung der Buchstaben</a:t>
            </a:r>
            <a:r>
              <a:rPr lang="de-DE" dirty="0"/>
              <a:t> kann nur schwer unterschieden werden (ob der Bauch von einem „b” nach links oder rechts zeigt wird nur schwer erkannt).</a:t>
            </a:r>
          </a:p>
          <a:p>
            <a:r>
              <a:rPr lang="de-DE" b="1" dirty="0"/>
              <a:t>Einzelne Laute können nicht „zusammengeschliffen”</a:t>
            </a:r>
            <a:r>
              <a:rPr lang="de-DE" dirty="0"/>
              <a:t> werden (die Laute „h-u-n-d” werden buchstabiert anstatt flüssig als „Hund” gelesen zu werden).</a:t>
            </a:r>
          </a:p>
          <a:p>
            <a:r>
              <a:rPr lang="de-DE" b="1" dirty="0"/>
              <a:t>Schlechtes Leseverständnis</a:t>
            </a:r>
            <a:r>
              <a:rPr lang="de-DE" dirty="0"/>
              <a:t>: langsames, fehlerhaftes, stockendes Lesen – ohne den Inhalt richtig erfassen zu können.</a:t>
            </a:r>
          </a:p>
          <a:p>
            <a:r>
              <a:rPr lang="de-DE" dirty="0"/>
              <a:t>Die </a:t>
            </a:r>
            <a:r>
              <a:rPr lang="de-DE" b="1" dirty="0"/>
              <a:t>seriellen Abläufe von Worten</a:t>
            </a:r>
            <a:r>
              <a:rPr lang="de-DE" dirty="0"/>
              <a:t> können nur schwer erfasst werden (Ihr Kind schreibt „Gräten” statt „Gärten” oder „Beine” anstatt „Biene”.</a:t>
            </a:r>
          </a:p>
          <a:p>
            <a:r>
              <a:rPr lang="de-DE" dirty="0"/>
              <a:t>Das </a:t>
            </a:r>
            <a:r>
              <a:rPr lang="de-DE" b="1" dirty="0"/>
              <a:t>Leistungs- und Aufmerksamkeitsniveau </a:t>
            </a:r>
            <a:r>
              <a:rPr lang="de-DE" dirty="0"/>
              <a:t>schwankt stark.</a:t>
            </a:r>
          </a:p>
          <a:p>
            <a:r>
              <a:rPr lang="de-DE" dirty="0"/>
              <a:t>Große </a:t>
            </a:r>
            <a:r>
              <a:rPr lang="de-DE" b="1" dirty="0"/>
              <a:t>Lese- und Schreibunlust.</a:t>
            </a:r>
            <a:endParaRPr lang="de-DE" dirty="0"/>
          </a:p>
          <a:p>
            <a:r>
              <a:rPr lang="de-DE" b="1" dirty="0"/>
              <a:t>Rechtschreibregeln werden immer wieder vergessen </a:t>
            </a:r>
            <a:r>
              <a:rPr lang="de-DE" dirty="0"/>
              <a:t>und können nicht angewendet werden.</a:t>
            </a:r>
          </a:p>
          <a:p>
            <a:r>
              <a:rPr lang="de-DE" b="1" dirty="0"/>
              <a:t>Feinmotorische Schwierigkeiten</a:t>
            </a:r>
            <a:r>
              <a:rPr lang="de-DE" dirty="0"/>
              <a:t>, eine unruhige und verkrampfte Schrift.</a:t>
            </a:r>
          </a:p>
          <a:p>
            <a:r>
              <a:rPr lang="de-DE" b="1" dirty="0"/>
              <a:t>Unter Stress </a:t>
            </a:r>
            <a:r>
              <a:rPr lang="de-DE" dirty="0"/>
              <a:t>kann Ihr Kind noch schlechter lesen und schreiben.</a:t>
            </a:r>
          </a:p>
          <a:p>
            <a:r>
              <a:rPr lang="de-DE" dirty="0"/>
              <a:t>In Diktaten und Nachschriften finden sich </a:t>
            </a:r>
            <a:r>
              <a:rPr lang="de-DE" b="1" dirty="0"/>
              <a:t>unzählige Fehler, auch immer wieder gleiche,</a:t>
            </a:r>
            <a:r>
              <a:rPr lang="de-DE" dirty="0"/>
              <a:t> trotz allen Übens.</a:t>
            </a:r>
          </a:p>
          <a:p>
            <a:pPr marL="0" indent="0">
              <a:buNone/>
            </a:pP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2363" y="6268748"/>
            <a:ext cx="1827657" cy="589251"/>
          </a:xfrm>
          <a:prstGeom prst="rect">
            <a:avLst/>
          </a:prstGeom>
          <a:solidFill>
            <a:schemeClr val="accent1">
              <a:lumMod val="40000"/>
              <a:lumOff val="60000"/>
            </a:schemeClr>
          </a:solidFill>
        </p:spPr>
      </p:pic>
    </p:spTree>
    <p:extLst>
      <p:ext uri="{BB962C8B-B14F-4D97-AF65-F5344CB8AC3E}">
        <p14:creationId xmlns:p14="http://schemas.microsoft.com/office/powerpoint/2010/main" val="402581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Was ist eine Dyskalkulie?</a:t>
            </a:r>
          </a:p>
        </p:txBody>
      </p:sp>
      <p:sp>
        <p:nvSpPr>
          <p:cNvPr id="5" name="Inhaltsplatzhalter 4"/>
          <p:cNvSpPr>
            <a:spLocks noGrp="1"/>
          </p:cNvSpPr>
          <p:nvPr>
            <p:ph idx="1"/>
          </p:nvPr>
        </p:nvSpPr>
        <p:spPr>
          <a:xfrm>
            <a:off x="838200" y="1366982"/>
            <a:ext cx="10515600" cy="4809981"/>
          </a:xfrm>
        </p:spPr>
        <p:txBody>
          <a:bodyPr>
            <a:normAutofit fontScale="62500" lnSpcReduction="20000"/>
          </a:bodyPr>
          <a:lstStyle/>
          <a:p>
            <a:r>
              <a:rPr lang="de-DE" dirty="0"/>
              <a:t>Schwierigkeiten mit dem </a:t>
            </a:r>
            <a:r>
              <a:rPr lang="de-DE" b="1" dirty="0"/>
              <a:t>Verständnis und der Vorstellung von Mengen</a:t>
            </a:r>
            <a:r>
              <a:rPr lang="de-DE" dirty="0"/>
              <a:t>.</a:t>
            </a:r>
          </a:p>
          <a:p>
            <a:r>
              <a:rPr lang="de-DE" dirty="0"/>
              <a:t>Das Kind benötigt lange Zeit </a:t>
            </a:r>
            <a:r>
              <a:rPr lang="de-DE" b="1" dirty="0"/>
              <a:t>Anschauungsmaterial, an dem es</a:t>
            </a:r>
            <a:r>
              <a:rPr lang="de-DE" dirty="0"/>
              <a:t> </a:t>
            </a:r>
            <a:r>
              <a:rPr lang="de-DE" b="1" dirty="0"/>
              <a:t>Rechenvorgänge abzählt</a:t>
            </a:r>
            <a:r>
              <a:rPr lang="de-DE" dirty="0"/>
              <a:t> (auch z.B. Abzählen mit den Fingern, oft auch verdeckt oder sehr unauffällig durch ganz leichte Bewegung der Finger).</a:t>
            </a:r>
          </a:p>
          <a:p>
            <a:r>
              <a:rPr lang="de-DE" dirty="0"/>
              <a:t>Häufiges </a:t>
            </a:r>
            <a:r>
              <a:rPr lang="de-DE" b="1" dirty="0"/>
              <a:t>Vertauschen von Ziffern</a:t>
            </a:r>
            <a:r>
              <a:rPr lang="de-DE" dirty="0"/>
              <a:t> (aus 32 wird 23).</a:t>
            </a:r>
          </a:p>
          <a:p>
            <a:r>
              <a:rPr lang="de-DE" b="1" dirty="0"/>
              <a:t>Schwierigkeiten mit den Zahlenräumen</a:t>
            </a:r>
            <a:r>
              <a:rPr lang="de-DE" dirty="0"/>
              <a:t> (fehlerhaftes vorwärts und rückwärts zählen, Verständnisschwierigkeiten beim Zahlenstrahl).</a:t>
            </a:r>
          </a:p>
          <a:p>
            <a:r>
              <a:rPr lang="de-DE" dirty="0"/>
              <a:t>Große Probleme mit der </a:t>
            </a:r>
            <a:r>
              <a:rPr lang="de-DE" b="1" dirty="0"/>
              <a:t>Logik beim Umgang mit </a:t>
            </a:r>
            <a:r>
              <a:rPr lang="de-DE" b="1" dirty="0" err="1"/>
              <a:t>Einern</a:t>
            </a:r>
            <a:r>
              <a:rPr lang="de-DE" b="1" dirty="0"/>
              <a:t>, Zehnern, Hundertern</a:t>
            </a:r>
            <a:r>
              <a:rPr lang="de-DE" dirty="0"/>
              <a:t> </a:t>
            </a:r>
            <a:r>
              <a:rPr lang="de-DE" b="1" dirty="0"/>
              <a:t>und Tausendern.</a:t>
            </a:r>
            <a:endParaRPr lang="de-DE" dirty="0"/>
          </a:p>
          <a:p>
            <a:r>
              <a:rPr lang="de-DE" b="1" dirty="0"/>
              <a:t>Rechenfehler </a:t>
            </a:r>
            <a:r>
              <a:rPr lang="de-DE" dirty="0"/>
              <a:t>(z.B. 3+2=4).</a:t>
            </a:r>
          </a:p>
          <a:p>
            <a:r>
              <a:rPr lang="de-DE" dirty="0"/>
              <a:t>Große </a:t>
            </a:r>
            <a:r>
              <a:rPr lang="de-DE" b="1" dirty="0"/>
              <a:t>Schwierigkeiten mit den Rechenoperationen +, -, x,</a:t>
            </a:r>
            <a:r>
              <a:rPr lang="de-DE" dirty="0"/>
              <a:t> : (Verständnis für die Operation fehlt).</a:t>
            </a:r>
          </a:p>
          <a:p>
            <a:r>
              <a:rPr lang="de-DE" dirty="0"/>
              <a:t>Der </a:t>
            </a:r>
            <a:r>
              <a:rPr lang="de-DE" b="1" dirty="0"/>
              <a:t>Textinhalt von Sachaufgaben </a:t>
            </a:r>
            <a:r>
              <a:rPr lang="de-DE" dirty="0"/>
              <a:t>kann mathematisch nicht umgewandelt werden.</a:t>
            </a:r>
          </a:p>
          <a:p>
            <a:r>
              <a:rPr lang="de-DE" b="1" dirty="0"/>
              <a:t>Schätzen und Überschlagen von Mengen gelingt nicht </a:t>
            </a:r>
            <a:r>
              <a:rPr lang="de-DE" dirty="0"/>
              <a:t>(falsche, vorgegebene Lösungen werden nicht erkannt).</a:t>
            </a:r>
          </a:p>
          <a:p>
            <a:r>
              <a:rPr lang="de-DE" dirty="0"/>
              <a:t>Das </a:t>
            </a:r>
            <a:r>
              <a:rPr lang="de-DE" b="1" dirty="0"/>
              <a:t>Einmaleins kann nur mit großer Mühe </a:t>
            </a:r>
            <a:r>
              <a:rPr lang="de-DE" dirty="0"/>
              <a:t>und durch unendlich viele Wiederholungen erlernt werden.</a:t>
            </a:r>
          </a:p>
          <a:p>
            <a:r>
              <a:rPr lang="de-DE" b="1" dirty="0"/>
              <a:t>Verständnisschwierigkeiten mit der Uhr, mit Maßen und Gewichten.</a:t>
            </a:r>
            <a:endParaRPr lang="de-DE" dirty="0"/>
          </a:p>
          <a:p>
            <a:r>
              <a:rPr lang="de-DE" b="1" dirty="0"/>
              <a:t>Schwierigkeiten mit geometrischen Figuren und räumlichen Gebilden</a:t>
            </a:r>
            <a:r>
              <a:rPr lang="de-DE" dirty="0"/>
              <a:t>.</a:t>
            </a:r>
          </a:p>
          <a:p>
            <a:r>
              <a:rPr lang="de-DE" dirty="0"/>
              <a:t>Für das Rechnen wird </a:t>
            </a:r>
            <a:r>
              <a:rPr lang="de-DE" b="1" dirty="0"/>
              <a:t>unverhältnismäßig viel Zeit</a:t>
            </a:r>
            <a:r>
              <a:rPr lang="de-DE" dirty="0"/>
              <a:t> benötigt.</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11724" y="5514108"/>
            <a:ext cx="4168297" cy="1343891"/>
          </a:xfrm>
          <a:prstGeom prst="rect">
            <a:avLst/>
          </a:prstGeom>
          <a:solidFill>
            <a:schemeClr val="accent1">
              <a:lumMod val="40000"/>
              <a:lumOff val="60000"/>
            </a:schemeClr>
          </a:solidFill>
        </p:spPr>
      </p:pic>
    </p:spTree>
    <p:extLst>
      <p:ext uri="{BB962C8B-B14F-4D97-AF65-F5344CB8AC3E}">
        <p14:creationId xmlns:p14="http://schemas.microsoft.com/office/powerpoint/2010/main" val="2894951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Wissenschaftlicher Ansatz</a:t>
            </a:r>
          </a:p>
        </p:txBody>
      </p:sp>
      <p:sp>
        <p:nvSpPr>
          <p:cNvPr id="5" name="Inhaltsplatzhalter 4"/>
          <p:cNvSpPr>
            <a:spLocks noGrp="1"/>
          </p:cNvSpPr>
          <p:nvPr>
            <p:ph idx="1"/>
          </p:nvPr>
        </p:nvSpPr>
        <p:spPr/>
        <p:txBody>
          <a:bodyPr>
            <a:normAutofit lnSpcReduction="10000"/>
          </a:bodyPr>
          <a:lstStyle/>
          <a:p>
            <a:r>
              <a:rPr lang="de-DE" dirty="0"/>
              <a:t>Bevor auch nur eine der o.g. Diagnosen in Erwägung kommt, muss Basisdiagnostik der kindlichen Entwicklung durchgeführt werden:</a:t>
            </a:r>
          </a:p>
          <a:p>
            <a:r>
              <a:rPr lang="de-DE" dirty="0"/>
              <a:t>Intelligenzdiagnostik</a:t>
            </a:r>
          </a:p>
          <a:p>
            <a:r>
              <a:rPr lang="de-DE" dirty="0"/>
              <a:t>Konzentrationsdiagnostik</a:t>
            </a:r>
          </a:p>
          <a:p>
            <a:r>
              <a:rPr lang="de-DE" dirty="0"/>
              <a:t>Wahrnehmungsdiagnostik (Hören, Sehen, Simultanwahrnehmung und ihre jeweilige Wahrnehmungsverarbeitung)</a:t>
            </a:r>
          </a:p>
          <a:p>
            <a:r>
              <a:rPr lang="de-DE" dirty="0"/>
              <a:t>Projektive Diagnostik (Ausschluss emotional belastender Auslöser)</a:t>
            </a:r>
          </a:p>
          <a:p>
            <a:r>
              <a:rPr lang="de-DE" dirty="0"/>
              <a:t>Körperliche Ausschlussdiagnostik (Ausschluss von körperlichen Erkrankungen als Auslöser von Wahrnehmungs- oder Konzentrationsproblemen)</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01891" y="5607660"/>
            <a:ext cx="3878130" cy="1250339"/>
          </a:xfrm>
          <a:prstGeom prst="rect">
            <a:avLst/>
          </a:prstGeom>
          <a:solidFill>
            <a:schemeClr val="accent1">
              <a:lumMod val="40000"/>
              <a:lumOff val="60000"/>
            </a:schemeClr>
          </a:solidFill>
        </p:spPr>
      </p:pic>
    </p:spTree>
    <p:extLst>
      <p:ext uri="{BB962C8B-B14F-4D97-AF65-F5344CB8AC3E}">
        <p14:creationId xmlns:p14="http://schemas.microsoft.com/office/powerpoint/2010/main" val="1527107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solidFill>
                  <a:srgbClr val="C00000"/>
                </a:solidFill>
              </a:rPr>
              <a:t>Legasthenie Leitlinien (S3) (Auszüge)</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
        <p:nvSpPr>
          <p:cNvPr id="15" name="Inhaltsplatzhalter 14"/>
          <p:cNvSpPr>
            <a:spLocks noGrp="1"/>
          </p:cNvSpPr>
          <p:nvPr>
            <p:ph idx="1"/>
          </p:nvPr>
        </p:nvSpPr>
        <p:spPr>
          <a:xfrm>
            <a:off x="764309" y="1437697"/>
            <a:ext cx="10515600" cy="4351338"/>
          </a:xfrm>
        </p:spPr>
        <p:txBody>
          <a:bodyPr>
            <a:normAutofit fontScale="92500" lnSpcReduction="20000"/>
          </a:bodyPr>
          <a:lstStyle/>
          <a:p>
            <a:pPr marL="0" indent="0">
              <a:buNone/>
            </a:pPr>
            <a:r>
              <a:rPr lang="de-DE" dirty="0"/>
              <a:t>Das Vorliegen einer Lese-Rechtschreibstörung, isolierten Rechtschreibstörung oder isolierten Lesestörung sollte dann festgestellt werden, wenn die Leseleistung und / oder Rechtschreibleistung deutlich unter dem Niveau liegt, das aufgrund der Altersnorm, oder der Klassennorm oder der Intelligenz zu erwarten ist und die Bewältigung der Alltagsanforderungen beeinträchtigt oder gefährdet ist. Die Diskrepanz sollte anderthalb Standardabweichungen (1,5 SD) betragen und die Leistung in den einzelnen Lernbereichen sollte mindestens unterhalb des Durchschnittsbereichs (mind. 1 SD Abweichung von Mittelwert) liegen.</a:t>
            </a:r>
          </a:p>
          <a:p>
            <a:pPr marL="0" indent="0">
              <a:buNone/>
            </a:pPr>
            <a:r>
              <a:rPr lang="de-DE" dirty="0"/>
              <a:t>Zur Diagnostik der Lese- und / oder Rechtschreibstörung soll auf das Kriterium der Alters- oder Klassennormdiskrepanz oder auf das Kriterium der IQ-Diskrepanz zurückgegriffen werden. </a:t>
            </a:r>
          </a:p>
          <a:p>
            <a:pPr marL="0" indent="0">
              <a:buNone/>
            </a:pPr>
            <a:r>
              <a:rPr lang="de-DE" dirty="0">
                <a:hlinkClick r:id="rId3"/>
              </a:rPr>
              <a:t>https://www.awmf.org/leitlinien/detail/ll/059-003.html</a:t>
            </a: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39076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i="1" dirty="0">
                <a:solidFill>
                  <a:srgbClr val="C00000"/>
                </a:solidFill>
              </a:rPr>
              <a:t>Leitlinie </a:t>
            </a:r>
            <a:r>
              <a:rPr lang="de-DE" b="1" i="1" dirty="0" err="1">
                <a:solidFill>
                  <a:srgbClr val="C00000"/>
                </a:solidFill>
              </a:rPr>
              <a:t>Dyskalulie</a:t>
            </a:r>
            <a:r>
              <a:rPr lang="de-DE" b="1" i="1" dirty="0">
                <a:solidFill>
                  <a:srgbClr val="C00000"/>
                </a:solidFill>
              </a:rPr>
              <a:t> (S3)</a:t>
            </a:r>
          </a:p>
        </p:txBody>
      </p:sp>
      <p:sp>
        <p:nvSpPr>
          <p:cNvPr id="5" name="Inhaltsplatzhalter 4"/>
          <p:cNvSpPr>
            <a:spLocks noGrp="1"/>
          </p:cNvSpPr>
          <p:nvPr>
            <p:ph idx="1"/>
          </p:nvPr>
        </p:nvSpPr>
        <p:spPr/>
        <p:txBody>
          <a:bodyPr/>
          <a:lstStyle/>
          <a:p>
            <a:r>
              <a:rPr lang="de-DE" dirty="0"/>
              <a:t>Die S3-Leitlinie zur Diagnostik und Behandlung der Rechenstörung, Stand: 25.02.2018 , gültig bis 24.02.2023 wurde bei der Arbeitsgemeinschaft der Wissenschaftlichen Medizinischen Fachgesellschaften (AWMF) unter der </a:t>
            </a:r>
            <a:r>
              <a:rPr lang="de-DE" dirty="0">
                <a:hlinkClick r:id="rId2"/>
              </a:rPr>
              <a:t>Registernummer 028-046</a:t>
            </a:r>
            <a:r>
              <a:rPr lang="de-DE" dirty="0"/>
              <a:t> eingetragen.</a:t>
            </a:r>
          </a:p>
          <a:p>
            <a:r>
              <a:rPr lang="de-DE" dirty="0">
                <a:hlinkClick r:id="rId3"/>
              </a:rPr>
              <a:t>https://www.awmf.org/leitlinien/detail/ll/028-046.html</a:t>
            </a:r>
            <a:endParaRPr lang="de-DE"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56101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i="1" dirty="0">
                <a:solidFill>
                  <a:srgbClr val="C00000"/>
                </a:solidFill>
              </a:rPr>
              <a:t>Anmerkungen aus der eigenen Praxis: I</a:t>
            </a:r>
          </a:p>
        </p:txBody>
      </p:sp>
      <p:sp>
        <p:nvSpPr>
          <p:cNvPr id="5" name="Inhaltsplatzhalter 4"/>
          <p:cNvSpPr>
            <a:spLocks noGrp="1"/>
          </p:cNvSpPr>
          <p:nvPr>
            <p:ph idx="1"/>
          </p:nvPr>
        </p:nvSpPr>
        <p:spPr/>
        <p:txBody>
          <a:bodyPr>
            <a:normAutofit/>
          </a:bodyPr>
          <a:lstStyle/>
          <a:p>
            <a:r>
              <a:rPr lang="de-DE" dirty="0"/>
              <a:t>Bevor man nicht die Konzentrationsfähigkeit des Kindes oder des Jugendlichen kennt, sollte kein „langer“ Intelligenztest eingesetzt werden, auch kein Test, der sprachliche Fertigkeiten prüft, wenn das Sprachverständnis oder allgemein das Verständnis der deutschen Sprache nicht vorausgesetzt werden kann. (zur weiteren Erläuterung siehe hierzu meinen Vortrag: </a:t>
            </a:r>
            <a:r>
              <a:rPr lang="de-DE" dirty="0">
                <a:solidFill>
                  <a:srgbClr val="C00000"/>
                </a:solidFill>
              </a:rPr>
              <a:t>Neue Wege in der Diagnostik… </a:t>
            </a:r>
            <a:r>
              <a:rPr lang="de-DE" dirty="0"/>
              <a:t>).</a:t>
            </a:r>
            <a:endParaRPr lang="de-DE" dirty="0">
              <a:solidFill>
                <a:srgbClr val="C00000"/>
              </a:solidFill>
            </a:endParaRPr>
          </a:p>
          <a:p>
            <a:r>
              <a:rPr lang="de-DE" dirty="0"/>
              <a:t>Der Untersucher muss die notwendige Routine in der Diagnostik von Kindern haben und einschätzen können, ob die Untersuchungssituation den Probanden verunsichert / blockiert und somit die Ergebnisse verfälschen kann.</a:t>
            </a:r>
          </a:p>
          <a:p>
            <a:pPr marL="0" indent="0">
              <a:buNone/>
            </a:pPr>
            <a:endParaRPr lang="de-DE" dirty="0"/>
          </a:p>
          <a:p>
            <a:endParaRPr lang="de-DE" dirty="0"/>
          </a:p>
          <a:p>
            <a:endParaRPr lang="de-DE" dirty="0"/>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4164217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2934</Words>
  <Application>Microsoft Office PowerPoint</Application>
  <PresentationFormat>Breitbild</PresentationFormat>
  <Paragraphs>168</Paragraphs>
  <Slides>21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21</vt:i4>
      </vt:variant>
    </vt:vector>
  </HeadingPairs>
  <TitlesOfParts>
    <vt:vector size="25" baseType="lpstr">
      <vt:lpstr>Arial</vt:lpstr>
      <vt:lpstr>Calibri</vt:lpstr>
      <vt:lpstr>Calibri Light</vt:lpstr>
      <vt:lpstr>Office Theme</vt:lpstr>
      <vt:lpstr>Legasthenie und Dyskalkulie</vt:lpstr>
      <vt:lpstr>Vorbemerkungen</vt:lpstr>
      <vt:lpstr>Häufigkeit in Deutschland</vt:lpstr>
      <vt:lpstr>Was ist eine Lese- / Rechtschreibstörung?</vt:lpstr>
      <vt:lpstr>Was ist eine Dyskalkulie?</vt:lpstr>
      <vt:lpstr>Wissenschaftlicher Ansatz</vt:lpstr>
      <vt:lpstr>Legasthenie Leitlinien (S3) (Auszüge)</vt:lpstr>
      <vt:lpstr>Leitlinie Dyskalulie (S3)</vt:lpstr>
      <vt:lpstr>Anmerkungen aus der eigenen Praxis: I</vt:lpstr>
      <vt:lpstr>Anmerkungen aus der eigenen Praxis: II</vt:lpstr>
      <vt:lpstr>Anmerkungen aus der eigenen Praxis: III</vt:lpstr>
      <vt:lpstr>Empfehlungen der Kultusministerkonferenz 1978 und darauf basierende Empfehlungen der Deutschen Gesellschaft für Kinder- und Jugendpsychiatrie 2000</vt:lpstr>
      <vt:lpstr>PowerPoint-Präsentation</vt:lpstr>
      <vt:lpstr>Empfehlungen zur Förderung von Schülern mit besonderen Schwierig- keiten beim Erlernen des Rechnens (Freistaat Sachsen) </vt:lpstr>
      <vt:lpstr>Eigene Anmerkungen hierzu</vt:lpstr>
      <vt:lpstr>Eigene Anmerkungen hierzu</vt:lpstr>
      <vt:lpstr>Literatur zur Dyskalkulie</vt:lpstr>
      <vt:lpstr>Literatur Dyskalkulie II</vt:lpstr>
      <vt:lpstr>Literatur Dyskalkulie III</vt:lpstr>
      <vt:lpstr>Literatur Legasthenie I</vt:lpstr>
      <vt:lpstr>Vielen Dank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Dr. Ralph Meyers</dc:creator>
  <cp:lastModifiedBy>Dr. Ralph Meyers</cp:lastModifiedBy>
  <cp:revision>22</cp:revision>
  <dcterms:created xsi:type="dcterms:W3CDTF">2015-09-08T17:59:09Z</dcterms:created>
  <dcterms:modified xsi:type="dcterms:W3CDTF">2020-12-06T14:40:35Z</dcterms:modified>
</cp:coreProperties>
</file>