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8" autoAdjust="0"/>
    <p:restoredTop sz="94660"/>
  </p:normalViewPr>
  <p:slideViewPr>
    <p:cSldViewPr snapToGrid="0">
      <p:cViewPr varScale="1">
        <p:scale>
          <a:sx n="73" d="100"/>
          <a:sy n="73" d="100"/>
        </p:scale>
        <p:origin x="404"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0E871251-58F9-4AD4-9BD1-834823CA5695}" type="datetimeFigureOut">
              <a:rPr lang="de-DE" smtClean="0"/>
              <a:t>06.12.2020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4194633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0E871251-58F9-4AD4-9BD1-834823CA5695}" type="datetimeFigureOut">
              <a:rPr lang="de-DE" smtClean="0"/>
              <a:t>06.12.2020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2696873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0E871251-58F9-4AD4-9BD1-834823CA5695}" type="datetimeFigureOut">
              <a:rPr lang="de-DE" smtClean="0"/>
              <a:t>06.12.2020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2026777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0E871251-58F9-4AD4-9BD1-834823CA5695}" type="datetimeFigureOut">
              <a:rPr lang="de-DE" smtClean="0"/>
              <a:t>06.12.2020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1174051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0E871251-58F9-4AD4-9BD1-834823CA5695}" type="datetimeFigureOut">
              <a:rPr lang="de-DE" smtClean="0"/>
              <a:t>06.12.2020</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933592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0E871251-58F9-4AD4-9BD1-834823CA5695}" type="datetimeFigureOut">
              <a:rPr lang="de-DE" smtClean="0"/>
              <a:t>06.12.2020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2076889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839788" y="2505075"/>
            <a:ext cx="5157787"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0E871251-58F9-4AD4-9BD1-834823CA5695}" type="datetimeFigureOut">
              <a:rPr lang="de-DE" smtClean="0"/>
              <a:t>06.12.2020</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2980743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0E871251-58F9-4AD4-9BD1-834823CA5695}" type="datetimeFigureOut">
              <a:rPr lang="de-DE" smtClean="0"/>
              <a:t>06.12.2020</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1940485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0E871251-58F9-4AD4-9BD1-834823CA5695}" type="datetimeFigureOut">
              <a:rPr lang="de-DE" smtClean="0"/>
              <a:t>06.12.2020</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14672724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0E871251-58F9-4AD4-9BD1-834823CA5695}" type="datetimeFigureOut">
              <a:rPr lang="de-DE" smtClean="0"/>
              <a:t>06.12.2020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1520021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Textmasterformat bearbeiten</a:t>
            </a:r>
          </a:p>
        </p:txBody>
      </p:sp>
      <p:sp>
        <p:nvSpPr>
          <p:cNvPr id="5" name="Datumsplatzhalter 4"/>
          <p:cNvSpPr>
            <a:spLocks noGrp="1"/>
          </p:cNvSpPr>
          <p:nvPr>
            <p:ph type="dt" sz="half" idx="10"/>
          </p:nvPr>
        </p:nvSpPr>
        <p:spPr/>
        <p:txBody>
          <a:bodyPr/>
          <a:lstStyle/>
          <a:p>
            <a:fld id="{0E871251-58F9-4AD4-9BD1-834823CA5695}" type="datetimeFigureOut">
              <a:rPr lang="de-DE" smtClean="0"/>
              <a:t>06.12.2020</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6DAD4D42-5CA0-494E-8689-9D6643125817}" type="slidenum">
              <a:rPr lang="de-DE" smtClean="0"/>
              <a:t>‹Nr.›</a:t>
            </a:fld>
            <a:endParaRPr lang="de-DE"/>
          </a:p>
        </p:txBody>
      </p:sp>
    </p:spTree>
    <p:extLst>
      <p:ext uri="{BB962C8B-B14F-4D97-AF65-F5344CB8AC3E}">
        <p14:creationId xmlns:p14="http://schemas.microsoft.com/office/powerpoint/2010/main" val="2671921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871251-58F9-4AD4-9BD1-834823CA5695}" type="datetimeFigureOut">
              <a:rPr lang="de-DE" smtClean="0"/>
              <a:t>06.12.2020</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AD4D42-5CA0-494E-8689-9D6643125817}" type="slidenum">
              <a:rPr lang="de-DE" smtClean="0"/>
              <a:t>‹Nr.›</a:t>
            </a:fld>
            <a:endParaRPr lang="de-DE"/>
          </a:p>
        </p:txBody>
      </p:sp>
    </p:spTree>
    <p:extLst>
      <p:ext uri="{BB962C8B-B14F-4D97-AF65-F5344CB8AC3E}">
        <p14:creationId xmlns:p14="http://schemas.microsoft.com/office/powerpoint/2010/main" val="37327190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ich.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371836"/>
            <a:ext cx="9144000" cy="1630073"/>
          </a:xfrm>
        </p:spPr>
        <p:txBody>
          <a:bodyPr>
            <a:normAutofit fontScale="90000"/>
          </a:bodyPr>
          <a:lstStyle/>
          <a:p>
            <a:r>
              <a:rPr lang="de-DE" b="1" i="1" dirty="0">
                <a:solidFill>
                  <a:srgbClr val="FF0000"/>
                </a:solidFill>
              </a:rPr>
              <a:t>Hippokratischer Eid</a:t>
            </a:r>
            <a:br>
              <a:rPr lang="de-DE" b="1" i="1" dirty="0">
                <a:solidFill>
                  <a:srgbClr val="FF0000"/>
                </a:solidFill>
              </a:rPr>
            </a:br>
            <a:r>
              <a:rPr lang="de-DE" b="1" i="1" dirty="0">
                <a:solidFill>
                  <a:srgbClr val="FF0000"/>
                </a:solidFill>
              </a:rPr>
              <a:t>Klinische Studien in Deutschland</a:t>
            </a:r>
          </a:p>
        </p:txBody>
      </p:sp>
      <p:sp>
        <p:nvSpPr>
          <p:cNvPr id="3" name="Untertitel 2"/>
          <p:cNvSpPr>
            <a:spLocks noGrp="1"/>
          </p:cNvSpPr>
          <p:nvPr>
            <p:ph type="subTitle" idx="1"/>
          </p:nvPr>
        </p:nvSpPr>
        <p:spPr>
          <a:xfrm>
            <a:off x="1524000" y="2001909"/>
            <a:ext cx="9144000" cy="3592946"/>
          </a:xfrm>
        </p:spPr>
        <p:txBody>
          <a:bodyPr>
            <a:normAutofit fontScale="92500" lnSpcReduction="10000"/>
          </a:bodyPr>
          <a:lstStyle/>
          <a:p>
            <a:r>
              <a:rPr lang="de-DE" sz="5000" dirty="0">
                <a:solidFill>
                  <a:srgbClr val="0070C0"/>
                </a:solidFill>
              </a:rPr>
              <a:t>Gesetzliche und ethische Grundlagen</a:t>
            </a:r>
          </a:p>
          <a:p>
            <a:endParaRPr lang="de-DE" dirty="0"/>
          </a:p>
          <a:p>
            <a:r>
              <a:rPr lang="de-DE" sz="2800" b="1" i="1" dirty="0"/>
              <a:t>Dr. med. Ralph Meyers</a:t>
            </a:r>
          </a:p>
          <a:p>
            <a:r>
              <a:rPr lang="de-DE" dirty="0"/>
              <a:t>Arzt für KJP, Psychotherapie</a:t>
            </a:r>
          </a:p>
          <a:p>
            <a:r>
              <a:rPr lang="de-DE" dirty="0"/>
              <a:t>Mitglied TGD, ZGD,BKJPP,DGKJP</a:t>
            </a:r>
          </a:p>
          <a:p>
            <a:r>
              <a:rPr lang="de-DE" dirty="0"/>
              <a:t>Mitglied der Ethikkommission der ÄKWL und der Universität Münster</a:t>
            </a:r>
          </a:p>
          <a:p>
            <a:r>
              <a:rPr lang="de-DE" dirty="0"/>
              <a:t>Leitender Prüfarzt, beratender Arzt der KVWL (</a:t>
            </a:r>
            <a:r>
              <a:rPr lang="de-DE" dirty="0" err="1"/>
              <a:t>PharmPro</a:t>
            </a:r>
            <a:r>
              <a:rPr lang="de-DE" dirty="0"/>
              <a:t>®)</a:t>
            </a:r>
          </a:p>
          <a:p>
            <a:r>
              <a:rPr lang="de-DE" dirty="0"/>
              <a:t>23.01.2016, revidiert 12.2020</a:t>
            </a:r>
          </a:p>
          <a:p>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62171" y="5594855"/>
            <a:ext cx="3917850" cy="1263145"/>
          </a:xfrm>
          <a:prstGeom prst="rect">
            <a:avLst/>
          </a:prstGeom>
          <a:solidFill>
            <a:schemeClr val="accent1">
              <a:lumMod val="40000"/>
              <a:lumOff val="60000"/>
            </a:schemeClr>
          </a:solidFill>
        </p:spPr>
      </p:pic>
    </p:spTree>
    <p:extLst>
      <p:ext uri="{BB962C8B-B14F-4D97-AF65-F5344CB8AC3E}">
        <p14:creationId xmlns:p14="http://schemas.microsoft.com/office/powerpoint/2010/main" val="1592199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pPr algn="ctr"/>
            <a:r>
              <a:rPr lang="de-DE" sz="2800" b="1" dirty="0">
                <a:solidFill>
                  <a:srgbClr val="C00000"/>
                </a:solidFill>
              </a:rPr>
              <a:t>SCHUTZ DER PROBANDEN UND EINWILLIGUNG NACH AUFKLÄRUNG</a:t>
            </a:r>
            <a:br>
              <a:rPr lang="de-DE" sz="2800" b="1" dirty="0">
                <a:solidFill>
                  <a:srgbClr val="C00000"/>
                </a:solidFill>
              </a:rPr>
            </a:br>
            <a:r>
              <a:rPr lang="de-DE" sz="2800" b="1" dirty="0">
                <a:solidFill>
                  <a:srgbClr val="C00000"/>
                </a:solidFill>
              </a:rPr>
              <a:t>(KAPITEL 5 DER VORGESCHLAGENEN VERORDNUNG)</a:t>
            </a:r>
            <a:endParaRPr lang="de-DE" sz="2800" dirty="0">
              <a:solidFill>
                <a:srgbClr val="C00000"/>
              </a:solidFill>
            </a:endParaRPr>
          </a:p>
        </p:txBody>
      </p:sp>
      <p:sp>
        <p:nvSpPr>
          <p:cNvPr id="5" name="Inhaltsplatzhalter 4"/>
          <p:cNvSpPr>
            <a:spLocks noGrp="1"/>
          </p:cNvSpPr>
          <p:nvPr>
            <p:ph idx="1"/>
          </p:nvPr>
        </p:nvSpPr>
        <p:spPr/>
        <p:txBody>
          <a:bodyPr>
            <a:normAutofit/>
          </a:bodyPr>
          <a:lstStyle/>
          <a:p>
            <a:r>
              <a:rPr lang="de-DE" dirty="0"/>
              <a:t>Gemäß Artikel 3 Absatz 2 Buchstabe a der Charta der Grundrechte der Europäischen Union dürfen Interventionen im Rahmen der Medizin oder Biologie nur mit freier Einwilligung des Betroffenen nach vorheriger Aufklärung vorgenommen werden.</a:t>
            </a:r>
          </a:p>
          <a:p>
            <a:r>
              <a:rPr lang="de-DE" dirty="0"/>
              <a:t>Zum Schutz personenbezogener Daten gelten außerdem die Bestimmungen der Richtlinie 95/46/EG9 und die Verordnung (EG) Nr. 45/2001.</a:t>
            </a:r>
          </a:p>
          <a:p>
            <a:r>
              <a:rPr lang="de-DE" dirty="0"/>
              <a:t>In der EU-Datenbank werden keine personenbezogenen Daten zu den an einer Prüfung teilnehmenden Probanden erfasst.</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285018" y="5634462"/>
            <a:ext cx="3795003" cy="1223538"/>
          </a:xfrm>
          <a:prstGeom prst="rect">
            <a:avLst/>
          </a:prstGeom>
          <a:solidFill>
            <a:schemeClr val="accent1">
              <a:lumMod val="40000"/>
              <a:lumOff val="60000"/>
            </a:schemeClr>
          </a:solidFill>
        </p:spPr>
      </p:pic>
    </p:spTree>
    <p:extLst>
      <p:ext uri="{BB962C8B-B14F-4D97-AF65-F5344CB8AC3E}">
        <p14:creationId xmlns:p14="http://schemas.microsoft.com/office/powerpoint/2010/main" val="56101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pPr algn="ctr"/>
            <a:r>
              <a:rPr lang="de-DE" sz="2800" b="1" dirty="0">
                <a:solidFill>
                  <a:srgbClr val="C00000"/>
                </a:solidFill>
              </a:rPr>
              <a:t>SCHADENSERSATZ (KAPITEL 12 DER VORGESCHLAGENEN VERORDNUNG)</a:t>
            </a:r>
            <a:endParaRPr lang="de-DE" sz="2800" dirty="0">
              <a:solidFill>
                <a:srgbClr val="C00000"/>
              </a:solidFill>
            </a:endParaRPr>
          </a:p>
        </p:txBody>
      </p:sp>
      <p:sp>
        <p:nvSpPr>
          <p:cNvPr id="5" name="Inhaltsplatzhalter 4"/>
          <p:cNvSpPr>
            <a:spLocks noGrp="1"/>
          </p:cNvSpPr>
          <p:nvPr>
            <p:ph idx="1"/>
          </p:nvPr>
        </p:nvSpPr>
        <p:spPr/>
        <p:txBody>
          <a:bodyPr/>
          <a:lstStyle/>
          <a:p>
            <a:r>
              <a:rPr lang="de-DE" dirty="0"/>
              <a:t>Mit der Richtlinie 2001/20/EG wurde eine obligatorische Versicherung bzw. anderweitige Schadensersatzdeckung eingeführt.</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39748788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pPr algn="ctr"/>
            <a:r>
              <a:rPr lang="de-DE" sz="3200" dirty="0">
                <a:solidFill>
                  <a:srgbClr val="C00000"/>
                </a:solidFill>
              </a:rPr>
              <a:t>Zusammenfassung</a:t>
            </a:r>
          </a:p>
        </p:txBody>
      </p:sp>
      <p:sp>
        <p:nvSpPr>
          <p:cNvPr id="5" name="Inhaltsplatzhalter 4"/>
          <p:cNvSpPr>
            <a:spLocks noGrp="1"/>
          </p:cNvSpPr>
          <p:nvPr>
            <p:ph idx="1"/>
          </p:nvPr>
        </p:nvSpPr>
        <p:spPr>
          <a:xfrm>
            <a:off x="838200" y="1411257"/>
            <a:ext cx="10515600" cy="4351338"/>
          </a:xfrm>
        </p:spPr>
        <p:txBody>
          <a:bodyPr>
            <a:normAutofit fontScale="77500" lnSpcReduction="20000"/>
          </a:bodyPr>
          <a:lstStyle/>
          <a:p>
            <a:r>
              <a:rPr lang="de-DE" dirty="0"/>
              <a:t>harmonisiertes elektronisches Antragsdossier</a:t>
            </a:r>
          </a:p>
          <a:p>
            <a:r>
              <a:rPr lang="de-DE" dirty="0"/>
              <a:t> Zentrales elektronisches Einreichungsportal bei der EU</a:t>
            </a:r>
          </a:p>
          <a:p>
            <a:r>
              <a:rPr lang="de-DE" dirty="0"/>
              <a:t> „berichterstattender Mitgliedstaat“ nach Wahl des Sponsors</a:t>
            </a:r>
          </a:p>
          <a:p>
            <a:r>
              <a:rPr lang="de-DE" dirty="0"/>
              <a:t> Bewertung durch die Mitgliedstaaten</a:t>
            </a:r>
          </a:p>
          <a:p>
            <a:r>
              <a:rPr lang="de-DE" dirty="0"/>
              <a:t> Teil I: Bewertung durch berichterstattenden Mitgliedsstaat</a:t>
            </a:r>
          </a:p>
          <a:p>
            <a:r>
              <a:rPr lang="de-DE" dirty="0"/>
              <a:t> Teil II: „ethische und nationale/lokale Aspekte“</a:t>
            </a:r>
          </a:p>
          <a:p>
            <a:r>
              <a:rPr lang="de-DE" dirty="0"/>
              <a:t> nur eine umfassende Genehmigung pro Mitgliedsstaat („</a:t>
            </a:r>
            <a:r>
              <a:rPr lang="de-DE" dirty="0" err="1"/>
              <a:t>single</a:t>
            </a:r>
            <a:r>
              <a:rPr lang="de-DE" dirty="0"/>
              <a:t> </a:t>
            </a:r>
            <a:r>
              <a:rPr lang="de-DE" dirty="0" err="1"/>
              <a:t>opinion</a:t>
            </a:r>
            <a:r>
              <a:rPr lang="de-DE" dirty="0"/>
              <a:t>“)</a:t>
            </a:r>
          </a:p>
          <a:p>
            <a:r>
              <a:rPr lang="de-DE" dirty="0"/>
              <a:t> kurze Fristen mit Genehmigungsfiktion</a:t>
            </a:r>
          </a:p>
          <a:p>
            <a:r>
              <a:rPr lang="de-DE" dirty="0"/>
              <a:t> Ethik-Kommission wird nicht mehr genannt</a:t>
            </a:r>
          </a:p>
          <a:p>
            <a:r>
              <a:rPr lang="de-DE" dirty="0"/>
              <a:t> Änderungen beim Schutz Minderjähriger und nicht Einwilligungsfähiger</a:t>
            </a:r>
          </a:p>
          <a:p>
            <a:r>
              <a:rPr lang="de-DE" dirty="0"/>
              <a:t> „nationaler Entschädigungsmechanismus“ statt Probandenversicherung</a:t>
            </a:r>
          </a:p>
          <a:p>
            <a:r>
              <a:rPr lang="de-DE" dirty="0"/>
              <a:t> nur eine Gebührenrechnung pro Mitgliedsstaat</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682445" y="5762595"/>
            <a:ext cx="3397575" cy="1095404"/>
          </a:xfrm>
          <a:prstGeom prst="rect">
            <a:avLst/>
          </a:prstGeom>
          <a:solidFill>
            <a:schemeClr val="accent1">
              <a:lumMod val="40000"/>
              <a:lumOff val="60000"/>
            </a:schemeClr>
          </a:solidFill>
        </p:spPr>
      </p:pic>
    </p:spTree>
    <p:extLst>
      <p:ext uri="{BB962C8B-B14F-4D97-AF65-F5344CB8AC3E}">
        <p14:creationId xmlns:p14="http://schemas.microsoft.com/office/powerpoint/2010/main" val="2748316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pPr algn="ctr"/>
            <a:r>
              <a:rPr lang="de-DE" sz="2800" b="1" i="1" dirty="0">
                <a:solidFill>
                  <a:srgbClr val="C00000"/>
                </a:solidFill>
              </a:rPr>
              <a:t>Kritik Bundesärztekammer:</a:t>
            </a:r>
          </a:p>
        </p:txBody>
      </p:sp>
      <p:sp>
        <p:nvSpPr>
          <p:cNvPr id="5" name="Inhaltsplatzhalter 4"/>
          <p:cNvSpPr>
            <a:spLocks noGrp="1"/>
          </p:cNvSpPr>
          <p:nvPr>
            <p:ph idx="1"/>
          </p:nvPr>
        </p:nvSpPr>
        <p:spPr>
          <a:xfrm>
            <a:off x="838200" y="1367919"/>
            <a:ext cx="10515600" cy="4351338"/>
          </a:xfrm>
        </p:spPr>
        <p:txBody>
          <a:bodyPr/>
          <a:lstStyle/>
          <a:p>
            <a:pPr marL="0" indent="0">
              <a:buNone/>
            </a:pPr>
            <a:r>
              <a:rPr lang="de-DE" dirty="0"/>
              <a:t>Die Kernfrage der ethischen Bewertung („Vertretbarkeit“) wird</a:t>
            </a:r>
          </a:p>
          <a:p>
            <a:pPr marL="0" indent="0">
              <a:buNone/>
            </a:pPr>
            <a:r>
              <a:rPr lang="de-DE" dirty="0"/>
              <a:t>der Entscheidungskompetenz der betroffenen Mitgliedstaaten </a:t>
            </a:r>
          </a:p>
          <a:p>
            <a:pPr marL="0" indent="0">
              <a:buNone/>
            </a:pPr>
            <a:r>
              <a:rPr lang="de-DE" dirty="0"/>
              <a:t>entzogen.</a:t>
            </a:r>
          </a:p>
          <a:p>
            <a:pPr marL="0" indent="0">
              <a:buNone/>
            </a:pPr>
            <a:r>
              <a:rPr lang="de-DE" dirty="0"/>
              <a:t>Die Ethik-Kommission zum Schutz der Teilnehmer fällt weg.</a:t>
            </a:r>
          </a:p>
          <a:p>
            <a:pPr marL="0" indent="0">
              <a:buNone/>
            </a:pPr>
            <a:r>
              <a:rPr lang="de-DE" dirty="0"/>
              <a:t>Schutz vor </a:t>
            </a:r>
            <a:r>
              <a:rPr lang="de-DE" dirty="0" err="1"/>
              <a:t>fremdnütziger</a:t>
            </a:r>
            <a:r>
              <a:rPr lang="de-DE" dirty="0"/>
              <a:t> Forschung wird reduziert,</a:t>
            </a:r>
          </a:p>
          <a:p>
            <a:pPr marL="0" indent="0">
              <a:buNone/>
            </a:pPr>
            <a:r>
              <a:rPr lang="de-DE" dirty="0"/>
              <a:t>insbesondere bei Minderjährigen und Notfallpatienten.</a:t>
            </a:r>
          </a:p>
          <a:p>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74856" y="4998773"/>
            <a:ext cx="4503565" cy="1451984"/>
          </a:xfrm>
          <a:prstGeom prst="rect">
            <a:avLst/>
          </a:prstGeom>
          <a:solidFill>
            <a:schemeClr val="accent1">
              <a:lumMod val="40000"/>
              <a:lumOff val="60000"/>
            </a:schemeClr>
          </a:solidFill>
        </p:spPr>
      </p:pic>
      <p:pic>
        <p:nvPicPr>
          <p:cNvPr id="7" name="Inhaltsplatzhalter 6"/>
          <p:cNvPicPr>
            <a:picLocks noChangeAspect="1"/>
          </p:cNvPicPr>
          <p:nvPr/>
        </p:nvPicPr>
        <p:blipFill>
          <a:blip r:embed="rId3"/>
          <a:stretch>
            <a:fillRect/>
          </a:stretch>
        </p:blipFill>
        <p:spPr>
          <a:xfrm>
            <a:off x="1179945" y="4987757"/>
            <a:ext cx="2922675" cy="1463000"/>
          </a:xfrm>
          <a:prstGeom prst="rect">
            <a:avLst/>
          </a:prstGeom>
        </p:spPr>
      </p:pic>
    </p:spTree>
    <p:extLst>
      <p:ext uri="{BB962C8B-B14F-4D97-AF65-F5344CB8AC3E}">
        <p14:creationId xmlns:p14="http://schemas.microsoft.com/office/powerpoint/2010/main" val="21821083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pPr algn="ctr"/>
            <a:r>
              <a:rPr lang="de-DE" sz="3600" b="1" i="1" dirty="0">
                <a:solidFill>
                  <a:srgbClr val="C00000"/>
                </a:solidFill>
              </a:rPr>
              <a:t>Zusammenfassung</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
        <p:nvSpPr>
          <p:cNvPr id="8" name="Inhaltsplatzhalter 7"/>
          <p:cNvSpPr>
            <a:spLocks noGrp="1"/>
          </p:cNvSpPr>
          <p:nvPr>
            <p:ph idx="1"/>
          </p:nvPr>
        </p:nvSpPr>
        <p:spPr/>
        <p:txBody>
          <a:bodyPr/>
          <a:lstStyle/>
          <a:p>
            <a:pPr marL="0" indent="0">
              <a:buNone/>
            </a:pPr>
            <a:r>
              <a:rPr lang="de-DE" dirty="0"/>
              <a:t>Auch in heutiger Zeit ist eine Orientierung am Hippokratischen Eid mehr den je wichtig. Die Historie belegt, dass die ethischen Grundsätze für Forschung und Medizin immer wieder den zeitlichen und politischen Vorgaben angepasst wurden. Um so wichtiger ist es, in der sich heute so schnell ändernden Zeit mit täglich neuen wissenschaftlichen Herausforderungen und Möglichkeiten Bodenständigkeit zu bewahren und sich nicht von aktuellen Strömungen in der Objektivität von ethischen Entscheidungen beeinflussen zu lassen. </a:t>
            </a:r>
          </a:p>
        </p:txBody>
      </p:sp>
    </p:spTree>
    <p:extLst>
      <p:ext uri="{BB962C8B-B14F-4D97-AF65-F5344CB8AC3E}">
        <p14:creationId xmlns:p14="http://schemas.microsoft.com/office/powerpoint/2010/main" val="1480767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e-DE" dirty="0"/>
              <a:t>Vielen Dank für ihre Aufmerksamkeit</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pic>
        <p:nvPicPr>
          <p:cNvPr id="5" name="Inhaltsplatzhalter 6"/>
          <p:cNvPicPr>
            <a:picLocks noGrp="1" noChangeAspect="1"/>
          </p:cNvPicPr>
          <p:nvPr>
            <p:ph idx="1"/>
          </p:nvPr>
        </p:nvPicPr>
        <p:blipFill>
          <a:blip r:embed="rId3"/>
          <a:stretch>
            <a:fillRect/>
          </a:stretch>
        </p:blipFill>
        <p:spPr>
          <a:xfrm>
            <a:off x="1524000" y="5349875"/>
            <a:ext cx="2922675" cy="1463000"/>
          </a:xfrm>
          <a:prstGeom prst="rect">
            <a:avLst/>
          </a:prstGeom>
        </p:spPr>
      </p:pic>
    </p:spTree>
    <p:extLst>
      <p:ext uri="{BB962C8B-B14F-4D97-AF65-F5344CB8AC3E}">
        <p14:creationId xmlns:p14="http://schemas.microsoft.com/office/powerpoint/2010/main" val="35301294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a:xfrm>
            <a:off x="838200" y="1263073"/>
            <a:ext cx="10515600" cy="1325563"/>
          </a:xfrm>
        </p:spPr>
        <p:txBody>
          <a:bodyPr/>
          <a:lstStyle/>
          <a:p>
            <a:pPr algn="ctr"/>
            <a:r>
              <a:rPr lang="de-DE" b="1" i="1" dirty="0">
                <a:solidFill>
                  <a:srgbClr val="C00000"/>
                </a:solidFill>
              </a:rPr>
              <a:t>Der Hippokratische Eid</a:t>
            </a:r>
          </a:p>
        </p:txBody>
      </p:sp>
      <p:sp>
        <p:nvSpPr>
          <p:cNvPr id="5" name="Inhaltsplatzhalter 4"/>
          <p:cNvSpPr>
            <a:spLocks noGrp="1"/>
          </p:cNvSpPr>
          <p:nvPr>
            <p:ph idx="1"/>
          </p:nvPr>
        </p:nvSpPr>
        <p:spPr>
          <a:xfrm>
            <a:off x="838200" y="3269673"/>
            <a:ext cx="10515600" cy="2907290"/>
          </a:xfrm>
        </p:spPr>
        <p:txBody>
          <a:bodyPr/>
          <a:lstStyle/>
          <a:p>
            <a:pPr marL="0" indent="0">
              <a:buNone/>
            </a:pPr>
            <a:r>
              <a:rPr lang="de-DE" dirty="0"/>
              <a:t>Obwohl vor vierundzwanzig Jahrhunderten verfasst, bleibt der Hippokratische Eid die bedeutsamste Urkunde medizinischer Ethik und </a:t>
            </a:r>
            <a:r>
              <a:rPr lang="de-DE" dirty="0" err="1"/>
              <a:t>Deontologie</a:t>
            </a:r>
            <a:r>
              <a:rPr lang="de-DE" dirty="0"/>
              <a:t>, die unverzichtbare Richtschnur ärztlichen Handelns.</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3007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99279" y="5735782"/>
            <a:ext cx="3480742" cy="1122218"/>
          </a:xfrm>
          <a:prstGeom prst="rect">
            <a:avLst/>
          </a:prstGeom>
          <a:solidFill>
            <a:schemeClr val="accent1">
              <a:lumMod val="40000"/>
              <a:lumOff val="60000"/>
            </a:schemeClr>
          </a:solidFill>
        </p:spPr>
      </p:pic>
      <p:sp>
        <p:nvSpPr>
          <p:cNvPr id="7" name="Titel 6"/>
          <p:cNvSpPr>
            <a:spLocks noGrp="1"/>
          </p:cNvSpPr>
          <p:nvPr>
            <p:ph type="title"/>
          </p:nvPr>
        </p:nvSpPr>
        <p:spPr>
          <a:xfrm>
            <a:off x="838200" y="92364"/>
            <a:ext cx="10515600" cy="581892"/>
          </a:xfrm>
        </p:spPr>
        <p:txBody>
          <a:bodyPr>
            <a:normAutofit fontScale="90000"/>
          </a:bodyPr>
          <a:lstStyle/>
          <a:p>
            <a:r>
              <a:rPr lang="de-DE" b="1" i="1" dirty="0">
                <a:solidFill>
                  <a:srgbClr val="C00000"/>
                </a:solidFill>
              </a:rPr>
              <a:t>Hippokratischer Eid – Übersetzung des Originals</a:t>
            </a:r>
          </a:p>
        </p:txBody>
      </p:sp>
      <p:sp>
        <p:nvSpPr>
          <p:cNvPr id="8" name="Inhaltsplatzhalter 7"/>
          <p:cNvSpPr>
            <a:spLocks noGrp="1"/>
          </p:cNvSpPr>
          <p:nvPr>
            <p:ph sz="half" idx="1"/>
          </p:nvPr>
        </p:nvSpPr>
        <p:spPr>
          <a:xfrm>
            <a:off x="838200" y="674256"/>
            <a:ext cx="5181600" cy="5502707"/>
          </a:xfrm>
        </p:spPr>
        <p:txBody>
          <a:bodyPr>
            <a:normAutofit fontScale="47500" lnSpcReduction="20000"/>
          </a:bodyPr>
          <a:lstStyle/>
          <a:p>
            <a:pPr marL="0" indent="0">
              <a:buNone/>
            </a:pPr>
            <a:r>
              <a:rPr lang="de-DE" dirty="0"/>
              <a:t>1. Ich schwöre bei Apollon dem Arzt und Asklepios und Hygieia und</a:t>
            </a:r>
          </a:p>
          <a:p>
            <a:pPr marL="0" indent="0">
              <a:buNone/>
            </a:pPr>
            <a:r>
              <a:rPr lang="de-DE" dirty="0" err="1"/>
              <a:t>Panakeia</a:t>
            </a:r>
            <a:r>
              <a:rPr lang="de-DE" dirty="0"/>
              <a:t> und allen Göttern und auch allen Göttinnen, sie zu Zeugen </a:t>
            </a:r>
          </a:p>
          <a:p>
            <a:pPr marL="0" indent="0">
              <a:buNone/>
            </a:pPr>
            <a:r>
              <a:rPr lang="de-DE" dirty="0"/>
              <a:t>anrufend, dass ich nach meinem Vermögen und Urteil erfüllen werde</a:t>
            </a:r>
          </a:p>
          <a:p>
            <a:pPr marL="0" indent="0">
              <a:buNone/>
            </a:pPr>
            <a:r>
              <a:rPr lang="de-DE" dirty="0"/>
              <a:t>diesen Eid und diesen (Lehr)vertrag:</a:t>
            </a:r>
          </a:p>
          <a:p>
            <a:pPr marL="0" indent="0">
              <a:buNone/>
            </a:pPr>
            <a:r>
              <a:rPr lang="de-DE" dirty="0"/>
              <a:t>2. Meinen künftigen Lehrer in dieser Kunst gleichzuachten meinen </a:t>
            </a:r>
          </a:p>
          <a:p>
            <a:pPr marL="0" indent="0">
              <a:buNone/>
            </a:pPr>
            <a:r>
              <a:rPr lang="de-DE" dirty="0"/>
              <a:t>eigenen Eltern und das Leben mit ihm zu teilen und, falls er Not leidet, ihn</a:t>
            </a:r>
          </a:p>
          <a:p>
            <a:pPr marL="0" indent="0">
              <a:buNone/>
            </a:pPr>
            <a:r>
              <a:rPr lang="de-DE" dirty="0"/>
              <a:t>mitzuversorgen und seine Nachkommen gleich meinen Brüdern in</a:t>
            </a:r>
          </a:p>
          <a:p>
            <a:pPr marL="0" indent="0">
              <a:buNone/>
            </a:pPr>
            <a:r>
              <a:rPr lang="de-DE" dirty="0"/>
              <a:t>männlicher Linie zu halten und sie diese Kunst zu lehren, wenn sie diese</a:t>
            </a:r>
          </a:p>
          <a:p>
            <a:pPr marL="0" indent="0">
              <a:buNone/>
            </a:pPr>
            <a:r>
              <a:rPr lang="de-DE" dirty="0"/>
              <a:t>erlernen wollen, ohne Entgelt und Vertrag, mit Vorschriften und auch</a:t>
            </a:r>
          </a:p>
          <a:p>
            <a:pPr marL="0" indent="0">
              <a:buNone/>
            </a:pPr>
            <a:r>
              <a:rPr lang="de-DE" dirty="0"/>
              <a:t>mündlichem Unterricht und dem ganzen übrigen Lernstoff mitzuversorgen</a:t>
            </a:r>
          </a:p>
          <a:p>
            <a:pPr marL="0" indent="0">
              <a:buNone/>
            </a:pPr>
            <a:r>
              <a:rPr lang="de-DE" dirty="0"/>
              <a:t>meine eigenen Söhne und die Söhne dessen, der mich unterrichten</a:t>
            </a:r>
          </a:p>
          <a:p>
            <a:pPr marL="0" indent="0">
              <a:buNone/>
            </a:pPr>
            <a:r>
              <a:rPr lang="de-DE" dirty="0"/>
              <a:t>wird, wie auch Schüler, die den Vertrag unterzeichnet und auch den Eid</a:t>
            </a:r>
          </a:p>
          <a:p>
            <a:pPr marL="0" indent="0">
              <a:buNone/>
            </a:pPr>
            <a:r>
              <a:rPr lang="de-DE" dirty="0"/>
              <a:t>geleistet haben nach ärztlichem Brauch, sonst aber niemand.</a:t>
            </a:r>
          </a:p>
          <a:p>
            <a:pPr marL="0" indent="0">
              <a:buNone/>
            </a:pPr>
            <a:r>
              <a:rPr lang="de-DE" dirty="0"/>
              <a:t>3. Die diätetischen Maßnahmen werde ich treffen zum Nutzen der</a:t>
            </a:r>
          </a:p>
          <a:p>
            <a:pPr marL="0" indent="0">
              <a:buNone/>
            </a:pPr>
            <a:r>
              <a:rPr lang="de-DE" dirty="0"/>
              <a:t>Leidenden nach meinem Vermögen und Urteil, Schädigung und Unrecht</a:t>
            </a:r>
          </a:p>
          <a:p>
            <a:pPr marL="0" indent="0">
              <a:buNone/>
            </a:pPr>
            <a:r>
              <a:rPr lang="de-DE" dirty="0"/>
              <a:t>aber von ihnen abwehren.</a:t>
            </a:r>
          </a:p>
          <a:p>
            <a:pPr marL="0" indent="0">
              <a:buNone/>
            </a:pPr>
            <a:r>
              <a:rPr lang="de-DE" dirty="0"/>
              <a:t>4. Nie werde ich irgend jemandem, auch auf Verlangen nicht, ein tödliches</a:t>
            </a:r>
          </a:p>
          <a:p>
            <a:pPr marL="0" indent="0">
              <a:buNone/>
            </a:pPr>
            <a:r>
              <a:rPr lang="de-DE" dirty="0"/>
              <a:t>Mittel verabreichen oder auch nur einen Rat dazu erteilen; ebenso</a:t>
            </a:r>
          </a:p>
          <a:p>
            <a:pPr marL="0" indent="0">
              <a:buNone/>
            </a:pPr>
            <a:r>
              <a:rPr lang="de-DE" dirty="0"/>
              <a:t>werde ich keiner Frau ein keimvernichtendes Vaginalzäpfchen </a:t>
            </a:r>
          </a:p>
          <a:p>
            <a:pPr marL="0" indent="0">
              <a:buNone/>
            </a:pPr>
            <a:r>
              <a:rPr lang="de-DE" dirty="0"/>
              <a:t>verabreichen.</a:t>
            </a:r>
          </a:p>
        </p:txBody>
      </p:sp>
      <p:sp>
        <p:nvSpPr>
          <p:cNvPr id="9" name="Inhaltsplatzhalter 8"/>
          <p:cNvSpPr>
            <a:spLocks noGrp="1"/>
          </p:cNvSpPr>
          <p:nvPr>
            <p:ph sz="half" idx="2"/>
          </p:nvPr>
        </p:nvSpPr>
        <p:spPr>
          <a:xfrm>
            <a:off x="6172200" y="674256"/>
            <a:ext cx="5181600" cy="5502707"/>
          </a:xfrm>
        </p:spPr>
        <p:txBody>
          <a:bodyPr>
            <a:normAutofit fontScale="47500" lnSpcReduction="20000"/>
          </a:bodyPr>
          <a:lstStyle/>
          <a:p>
            <a:pPr marL="0" indent="0">
              <a:buNone/>
            </a:pPr>
            <a:r>
              <a:rPr lang="de-DE" dirty="0"/>
              <a:t>5. Lauter und redlich werde ich bewahren mein Leben und meine</a:t>
            </a:r>
          </a:p>
          <a:p>
            <a:pPr marL="0" indent="0">
              <a:buNone/>
            </a:pPr>
            <a:r>
              <a:rPr lang="de-DE" dirty="0"/>
              <a:t>Kunst.</a:t>
            </a:r>
          </a:p>
          <a:p>
            <a:pPr marL="0" indent="0">
              <a:buNone/>
            </a:pPr>
            <a:r>
              <a:rPr lang="de-DE" dirty="0"/>
              <a:t>6. Nie und nimmer werde ich bei (Blasen)steinkranken den Schnitt</a:t>
            </a:r>
          </a:p>
          <a:p>
            <a:pPr marL="0" indent="0">
              <a:buNone/>
            </a:pPr>
            <a:r>
              <a:rPr lang="de-DE" dirty="0"/>
              <a:t>Machen, sondern sie zu den werkenden Männern wegschieben, die</a:t>
            </a:r>
          </a:p>
          <a:p>
            <a:pPr marL="0" indent="0">
              <a:buNone/>
            </a:pPr>
            <a:r>
              <a:rPr lang="de-DE" dirty="0"/>
              <a:t> mit diesem Geschäft vertraut sind.</a:t>
            </a:r>
          </a:p>
          <a:p>
            <a:pPr marL="0" indent="0">
              <a:buNone/>
            </a:pPr>
            <a:r>
              <a:rPr lang="de-DE" dirty="0"/>
              <a:t>7. In wie vielen Häusern ich auch einkehre, eintreten werde ich zum</a:t>
            </a:r>
          </a:p>
          <a:p>
            <a:pPr marL="0" indent="0">
              <a:buNone/>
            </a:pPr>
            <a:r>
              <a:rPr lang="de-DE" dirty="0"/>
              <a:t>Nutzen der Leidenden, mich fernhaltend von allem vorsätzlichen Unrecht</a:t>
            </a:r>
          </a:p>
          <a:p>
            <a:pPr marL="0" indent="0">
              <a:buNone/>
            </a:pPr>
            <a:r>
              <a:rPr lang="de-DE" dirty="0"/>
              <a:t>sowie jeder sonstigen Unzüchtigkeit, zumal von Werken der Wollust,</a:t>
            </a:r>
          </a:p>
          <a:p>
            <a:pPr marL="0" indent="0">
              <a:buNone/>
            </a:pPr>
            <a:r>
              <a:rPr lang="de-DE" dirty="0"/>
              <a:t>an den Leibern von Frauen und Männern, Freien und Sklaven.</a:t>
            </a:r>
          </a:p>
          <a:p>
            <a:pPr marL="0" indent="0">
              <a:buNone/>
            </a:pPr>
            <a:r>
              <a:rPr lang="de-DE" dirty="0"/>
              <a:t>B. Was immer ich bei der Behandlung (der Patienten) sehe oder höre</a:t>
            </a:r>
          </a:p>
          <a:p>
            <a:pPr marL="0" indent="0">
              <a:buNone/>
            </a:pPr>
            <a:r>
              <a:rPr lang="de-DE" dirty="0"/>
              <a:t>oder auch außerhalb der Behandlung im Leben der Menschen, soweit</a:t>
            </a:r>
          </a:p>
          <a:p>
            <a:pPr marL="0" indent="0">
              <a:buNone/>
            </a:pPr>
            <a:r>
              <a:rPr lang="de-DE" dirty="0"/>
              <a:t>man es nicht ausschwatzen darf, werde ich darüber schweigen, solches</a:t>
            </a:r>
          </a:p>
          <a:p>
            <a:pPr marL="0" indent="0">
              <a:buNone/>
            </a:pPr>
            <a:r>
              <a:rPr lang="de-DE" dirty="0"/>
              <a:t>als heiliges Geheimnis achtend.</a:t>
            </a:r>
          </a:p>
          <a:p>
            <a:pPr marL="0" indent="0">
              <a:buNone/>
            </a:pPr>
            <a:r>
              <a:rPr lang="de-DE" dirty="0"/>
              <a:t>9. Wenn ich also diesen meinen Eid erfülle und nicht zunichte mache,</a:t>
            </a:r>
          </a:p>
          <a:p>
            <a:pPr marL="0" indent="0">
              <a:buNone/>
            </a:pPr>
            <a:r>
              <a:rPr lang="de-DE" dirty="0"/>
              <a:t>so möge mir Erfolg im Leben und in der Kunst beschieden sein, gerühmt</a:t>
            </a:r>
          </a:p>
          <a:p>
            <a:pPr marL="0" indent="0">
              <a:buNone/>
            </a:pPr>
            <a:r>
              <a:rPr lang="de-DE" dirty="0"/>
              <a:t>bei allen Menschen bis in ewige Zeiten; wenn ich ihn aber übertrete und</a:t>
            </a:r>
          </a:p>
          <a:p>
            <a:pPr marL="0" indent="0">
              <a:buNone/>
            </a:pPr>
            <a:r>
              <a:rPr lang="de-DE" dirty="0"/>
              <a:t>meineidig werde, das Gegenteil von alledem.</a:t>
            </a:r>
          </a:p>
        </p:txBody>
      </p:sp>
    </p:spTree>
    <p:extLst>
      <p:ext uri="{BB962C8B-B14F-4D97-AF65-F5344CB8AC3E}">
        <p14:creationId xmlns:p14="http://schemas.microsoft.com/office/powerpoint/2010/main" val="35596287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Inhaltsplatzhalter 4"/>
          <p:cNvSpPr>
            <a:spLocks noGrp="1"/>
          </p:cNvSpPr>
          <p:nvPr>
            <p:ph idx="1"/>
          </p:nvPr>
        </p:nvSpPr>
        <p:spPr>
          <a:xfrm>
            <a:off x="838200" y="365126"/>
            <a:ext cx="10515600" cy="5811838"/>
          </a:xfrm>
        </p:spPr>
        <p:txBody>
          <a:bodyPr>
            <a:normAutofit/>
          </a:bodyPr>
          <a:lstStyle/>
          <a:p>
            <a:r>
              <a:rPr lang="de-DE" dirty="0"/>
              <a:t>Die Wirkungsgeschichte des „Eides“ ist gewiss von besonderem Interesse. Es ist faszinierend zu verfolgen, wie die alte ärztliche Eidesformel periodisch abgewandelt wurde. Neue Abschnitte wurden eingeschoben, andere weggelassen oder durch Zeitgemäßeres ersetzt. </a:t>
            </a:r>
          </a:p>
          <a:p>
            <a:r>
              <a:rPr lang="de-DE" dirty="0"/>
              <a:t>Mit der gegenwärtigen Aktualität des Eides verhält es sich nicht anders, sie stellt nur die vorläufig letzte Phase dar.</a:t>
            </a:r>
          </a:p>
          <a:p>
            <a:r>
              <a:rPr lang="de-DE" dirty="0"/>
              <a:t>Aktuell ist er aus zwei Gründen: er ist das für uns alle verbindliche Wertesystem in einer Welt mit ihrem typischen Agnostizismus und mystischen Pluralismus mit der Gefahr, dass sich daraus ein ethisches Vakuum entwickelt. Zweitens wirft uns der überschnelle wissenschaftliche Fortschritt der Medizin in neue und ungeahnte ethische Konflikte.</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386618" y="5667218"/>
            <a:ext cx="3693403" cy="1190782"/>
          </a:xfrm>
          <a:prstGeom prst="rect">
            <a:avLst/>
          </a:prstGeom>
          <a:solidFill>
            <a:schemeClr val="accent1">
              <a:lumMod val="40000"/>
              <a:lumOff val="60000"/>
            </a:schemeClr>
          </a:solidFill>
        </p:spPr>
      </p:pic>
    </p:spTree>
    <p:extLst>
      <p:ext uri="{BB962C8B-B14F-4D97-AF65-F5344CB8AC3E}">
        <p14:creationId xmlns:p14="http://schemas.microsoft.com/office/powerpoint/2010/main" val="4025818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p:txBody>
          <a:bodyPr/>
          <a:lstStyle/>
          <a:p>
            <a:r>
              <a:rPr lang="de-DE" b="1" i="1" dirty="0">
                <a:solidFill>
                  <a:srgbClr val="C00000"/>
                </a:solidFill>
              </a:rPr>
              <a:t>Gesetzesgrundlagen für klinische Studien</a:t>
            </a:r>
          </a:p>
        </p:txBody>
      </p:sp>
      <p:sp>
        <p:nvSpPr>
          <p:cNvPr id="5" name="Inhaltsplatzhalter 4"/>
          <p:cNvSpPr>
            <a:spLocks noGrp="1"/>
          </p:cNvSpPr>
          <p:nvPr>
            <p:ph idx="1"/>
          </p:nvPr>
        </p:nvSpPr>
        <p:spPr>
          <a:xfrm>
            <a:off x="838200" y="1468582"/>
            <a:ext cx="10515600" cy="4747491"/>
          </a:xfrm>
        </p:spPr>
        <p:txBody>
          <a:bodyPr>
            <a:normAutofit/>
          </a:bodyPr>
          <a:lstStyle/>
          <a:p>
            <a:pPr marL="457200" lvl="1" indent="0">
              <a:buNone/>
            </a:pPr>
            <a:r>
              <a:rPr lang="de-DE" dirty="0"/>
              <a:t>1964     Deklaration von </a:t>
            </a:r>
            <a:r>
              <a:rPr lang="de-DE" dirty="0" err="1"/>
              <a:t>Helsink</a:t>
            </a:r>
            <a:r>
              <a:rPr lang="de-DE" dirty="0"/>
              <a:t> – Ethische Grundsätze für die medizinische 		       Forschung am Menschen   </a:t>
            </a:r>
          </a:p>
          <a:p>
            <a:pPr marL="457200" lvl="1" indent="0">
              <a:buNone/>
            </a:pPr>
            <a:r>
              <a:rPr lang="de-DE" dirty="0"/>
              <a:t>1976     Deutschland Arzneimittelgesetz; www.juris.de</a:t>
            </a:r>
          </a:p>
          <a:p>
            <a:pPr marL="971550" lvl="1" indent="-514350">
              <a:buAutoNum type="arabicPlain" startAt="1976"/>
            </a:pPr>
            <a:r>
              <a:rPr lang="de-DE" dirty="0"/>
              <a:t>     Vorschriften für Sponsoren und Monitore (FDA); </a:t>
            </a:r>
          </a:p>
          <a:p>
            <a:pPr marL="971550" lvl="1" indent="-514350">
              <a:buAutoNum type="arabicPlain" startAt="1976"/>
            </a:pPr>
            <a:r>
              <a:rPr lang="de-DE" dirty="0"/>
              <a:t>     GCP-Vorschriften für Prüfärzte (USA)</a:t>
            </a:r>
          </a:p>
          <a:p>
            <a:pPr marL="457200" lvl="1" indent="0">
              <a:buNone/>
            </a:pPr>
            <a:r>
              <a:rPr lang="de-DE" dirty="0"/>
              <a:t>1987     Bekanntmachung von Grundsätzen für die </a:t>
            </a:r>
            <a:r>
              <a:rPr lang="de-DE" dirty="0" err="1"/>
              <a:t>orgnungsgemäße</a:t>
            </a:r>
            <a:r>
              <a:rPr lang="de-DE" dirty="0"/>
              <a:t> </a:t>
            </a:r>
          </a:p>
          <a:p>
            <a:pPr marL="457200" lvl="1" indent="0">
              <a:buNone/>
            </a:pPr>
            <a:r>
              <a:rPr lang="de-DE" dirty="0"/>
              <a:t>              Durchführung der klinischen Prüfung mit Arzneimitteln (</a:t>
            </a:r>
            <a:r>
              <a:rPr lang="de-DE" dirty="0" err="1"/>
              <a:t>Principles</a:t>
            </a:r>
            <a:r>
              <a:rPr lang="de-DE" dirty="0"/>
              <a:t> on</a:t>
            </a:r>
          </a:p>
          <a:p>
            <a:pPr marL="457200" lvl="1" indent="0">
              <a:buNone/>
            </a:pPr>
            <a:r>
              <a:rPr lang="de-DE" dirty="0"/>
              <a:t>              </a:t>
            </a:r>
            <a:r>
              <a:rPr lang="de-DE" dirty="0" err="1"/>
              <a:t>Good</a:t>
            </a:r>
            <a:r>
              <a:rPr lang="de-DE" dirty="0"/>
              <a:t> </a:t>
            </a:r>
            <a:r>
              <a:rPr lang="de-DE" dirty="0" err="1"/>
              <a:t>Conduct</a:t>
            </a:r>
            <a:r>
              <a:rPr lang="de-DE" dirty="0"/>
              <a:t> </a:t>
            </a:r>
            <a:r>
              <a:rPr lang="de-DE" dirty="0" err="1"/>
              <a:t>of</a:t>
            </a:r>
            <a:r>
              <a:rPr lang="de-DE" dirty="0"/>
              <a:t> Clinical Trials)</a:t>
            </a:r>
          </a:p>
          <a:p>
            <a:pPr marL="457200" lvl="1" indent="0">
              <a:buNone/>
            </a:pPr>
            <a:r>
              <a:rPr lang="de-DE" dirty="0"/>
              <a:t>1997     GCP = </a:t>
            </a:r>
            <a:r>
              <a:rPr lang="de-DE" dirty="0" err="1"/>
              <a:t>Good</a:t>
            </a:r>
            <a:r>
              <a:rPr lang="de-DE" dirty="0"/>
              <a:t> Clinical Practice, ICH = International Conference on</a:t>
            </a:r>
          </a:p>
          <a:p>
            <a:pPr marL="457200" lvl="1" indent="0">
              <a:buNone/>
            </a:pPr>
            <a:r>
              <a:rPr lang="de-DE" dirty="0"/>
              <a:t>              </a:t>
            </a:r>
            <a:r>
              <a:rPr lang="de-DE" dirty="0" err="1"/>
              <a:t>Harmonisation</a:t>
            </a:r>
            <a:r>
              <a:rPr lang="de-DE" dirty="0"/>
              <a:t>; </a:t>
            </a:r>
            <a:r>
              <a:rPr lang="de-DE" dirty="0">
                <a:hlinkClick r:id="rId2"/>
              </a:rPr>
              <a:t>www.ich.org</a:t>
            </a:r>
            <a:endParaRPr lang="de-DE" dirty="0"/>
          </a:p>
          <a:p>
            <a:pPr marL="457200" lvl="1" indent="0">
              <a:buNone/>
            </a:pPr>
            <a:r>
              <a:rPr lang="de-DE" dirty="0"/>
              <a:t>….</a:t>
            </a:r>
          </a:p>
          <a:p>
            <a:pPr marL="514350" indent="-514350">
              <a:buAutoNum type="arabicPlain" startAt="1976"/>
            </a:pPr>
            <a:endParaRPr lang="de-DE" dirty="0"/>
          </a:p>
        </p:txBody>
      </p:sp>
      <p:pic>
        <p:nvPicPr>
          <p:cNvPr id="6" name="Grafik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2894951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Inhaltsplatzhalter 4"/>
          <p:cNvSpPr>
            <a:spLocks noGrp="1"/>
          </p:cNvSpPr>
          <p:nvPr>
            <p:ph idx="1"/>
          </p:nvPr>
        </p:nvSpPr>
        <p:spPr/>
        <p:txBody>
          <a:bodyPr>
            <a:normAutofit/>
          </a:bodyPr>
          <a:lstStyle/>
          <a:p>
            <a:pPr marL="457200" lvl="1" indent="0">
              <a:buNone/>
            </a:pPr>
            <a:endParaRPr lang="de-DE" dirty="0"/>
          </a:p>
          <a:p>
            <a:pPr marL="0" indent="0">
              <a:buNone/>
            </a:pPr>
            <a:r>
              <a:rPr lang="de-DE" sz="2400" dirty="0"/>
              <a:t>2003    Richtlinie 2003/94/EG zur Festlegung der Grundsätze und Leitlinien der</a:t>
            </a:r>
          </a:p>
          <a:p>
            <a:pPr marL="0" indent="0">
              <a:buNone/>
            </a:pPr>
            <a:r>
              <a:rPr lang="de-DE" sz="2400" dirty="0"/>
              <a:t>             Guten Herstellungspraxis für Humanarzneimittel und für zur Anwendung am</a:t>
            </a:r>
          </a:p>
          <a:p>
            <a:pPr marL="0" indent="0">
              <a:buNone/>
            </a:pPr>
            <a:r>
              <a:rPr lang="de-DE" sz="2400" dirty="0"/>
              <a:t>             Menschen bestimmte Prüfpräparate</a:t>
            </a:r>
          </a:p>
          <a:p>
            <a:pPr marL="0" indent="0">
              <a:buNone/>
            </a:pPr>
            <a:r>
              <a:rPr lang="de-DE" sz="2400" dirty="0"/>
              <a:t>2010    EU Guidelines </a:t>
            </a:r>
            <a:r>
              <a:rPr lang="de-DE" sz="2400" dirty="0" err="1"/>
              <a:t>to</a:t>
            </a:r>
            <a:r>
              <a:rPr lang="de-DE" sz="2400" dirty="0"/>
              <a:t> </a:t>
            </a:r>
            <a:r>
              <a:rPr lang="de-DE" sz="2400" dirty="0" err="1"/>
              <a:t>Good</a:t>
            </a:r>
            <a:r>
              <a:rPr lang="de-DE" sz="2400" dirty="0"/>
              <a:t> </a:t>
            </a:r>
            <a:r>
              <a:rPr lang="de-DE" sz="2400" dirty="0" err="1"/>
              <a:t>Manufactoring</a:t>
            </a:r>
            <a:r>
              <a:rPr lang="de-DE" sz="2400" dirty="0"/>
              <a:t> Practice</a:t>
            </a:r>
          </a:p>
          <a:p>
            <a:pPr marL="514350" indent="-514350">
              <a:buAutoNum type="arabicPlain" startAt="2010"/>
            </a:pPr>
            <a:r>
              <a:rPr lang="de-DE" sz="2400" dirty="0"/>
              <a:t>    </a:t>
            </a:r>
            <a:r>
              <a:rPr lang="de-DE" sz="2400" dirty="0" err="1"/>
              <a:t>Detailed</a:t>
            </a:r>
            <a:r>
              <a:rPr lang="de-DE" sz="2400" dirty="0"/>
              <a:t> </a:t>
            </a:r>
            <a:r>
              <a:rPr lang="de-DE" sz="2400" dirty="0" err="1"/>
              <a:t>guidance</a:t>
            </a:r>
            <a:r>
              <a:rPr lang="de-DE" sz="2400" dirty="0"/>
              <a:t> on </a:t>
            </a:r>
            <a:r>
              <a:rPr lang="de-DE" sz="2400" dirty="0" err="1"/>
              <a:t>the</a:t>
            </a:r>
            <a:r>
              <a:rPr lang="de-DE" sz="2400" dirty="0"/>
              <a:t> </a:t>
            </a:r>
            <a:r>
              <a:rPr lang="de-DE" sz="2400" dirty="0" err="1"/>
              <a:t>collection</a:t>
            </a:r>
            <a:r>
              <a:rPr lang="de-DE" sz="2400" dirty="0"/>
              <a:t>, </a:t>
            </a:r>
            <a:r>
              <a:rPr lang="de-DE" sz="2400" dirty="0" err="1"/>
              <a:t>verification</a:t>
            </a:r>
            <a:r>
              <a:rPr lang="de-DE" sz="2400" dirty="0"/>
              <a:t> </a:t>
            </a:r>
            <a:r>
              <a:rPr lang="de-DE" sz="2400" dirty="0" err="1"/>
              <a:t>and</a:t>
            </a:r>
            <a:r>
              <a:rPr lang="de-DE" sz="2400" dirty="0"/>
              <a:t> </a:t>
            </a:r>
            <a:r>
              <a:rPr lang="de-DE" sz="2400" dirty="0" err="1"/>
              <a:t>presentation</a:t>
            </a:r>
            <a:r>
              <a:rPr lang="de-DE" sz="2400" dirty="0"/>
              <a:t> </a:t>
            </a:r>
            <a:r>
              <a:rPr lang="de-DE" sz="2400" dirty="0" err="1"/>
              <a:t>of</a:t>
            </a:r>
            <a:r>
              <a:rPr lang="de-DE" sz="2400" dirty="0"/>
              <a:t> </a:t>
            </a:r>
            <a:r>
              <a:rPr lang="de-DE" sz="2400" dirty="0" err="1"/>
              <a:t>adverse</a:t>
            </a:r>
            <a:r>
              <a:rPr lang="de-DE" sz="2400" dirty="0"/>
              <a:t>       	</a:t>
            </a:r>
            <a:r>
              <a:rPr lang="de-DE" sz="2400" dirty="0" err="1"/>
              <a:t>event</a:t>
            </a:r>
            <a:r>
              <a:rPr lang="de-DE" sz="2400" dirty="0"/>
              <a:t>/</a:t>
            </a:r>
            <a:r>
              <a:rPr lang="de-DE" sz="2400" dirty="0" err="1"/>
              <a:t>reaction</a:t>
            </a:r>
            <a:r>
              <a:rPr lang="de-DE" sz="2400" dirty="0"/>
              <a:t> </a:t>
            </a:r>
            <a:r>
              <a:rPr lang="de-DE" sz="2400" dirty="0" err="1"/>
              <a:t>reports</a:t>
            </a:r>
            <a:r>
              <a:rPr lang="de-DE" sz="2400" dirty="0"/>
              <a:t> </a:t>
            </a:r>
            <a:r>
              <a:rPr lang="de-DE" sz="2400" dirty="0" err="1"/>
              <a:t>arising</a:t>
            </a:r>
            <a:r>
              <a:rPr lang="de-DE" sz="2400" dirty="0"/>
              <a:t> </a:t>
            </a:r>
            <a:r>
              <a:rPr lang="de-DE" sz="2400" dirty="0" err="1"/>
              <a:t>from</a:t>
            </a:r>
            <a:r>
              <a:rPr lang="de-DE" sz="2400" dirty="0"/>
              <a:t> </a:t>
            </a:r>
            <a:r>
              <a:rPr lang="de-DE" sz="2400" dirty="0" err="1"/>
              <a:t>clinical</a:t>
            </a:r>
            <a:r>
              <a:rPr lang="de-DE" sz="2400" dirty="0"/>
              <a:t> </a:t>
            </a:r>
            <a:r>
              <a:rPr lang="de-DE" sz="2400" dirty="0" err="1"/>
              <a:t>trials</a:t>
            </a:r>
            <a:r>
              <a:rPr lang="de-DE" sz="2400" dirty="0"/>
              <a:t> on </a:t>
            </a:r>
            <a:r>
              <a:rPr lang="de-DE" sz="2400" dirty="0" err="1"/>
              <a:t>medical</a:t>
            </a:r>
            <a:r>
              <a:rPr lang="de-DE" sz="2400" dirty="0"/>
              <a:t> </a:t>
            </a:r>
            <a:r>
              <a:rPr lang="de-DE" sz="2400" dirty="0" err="1"/>
              <a:t>products</a:t>
            </a:r>
            <a:r>
              <a:rPr lang="de-DE" sz="2400" dirty="0"/>
              <a:t> </a:t>
            </a:r>
            <a:r>
              <a:rPr lang="de-DE" sz="2400" dirty="0" err="1"/>
              <a:t>for</a:t>
            </a:r>
            <a:r>
              <a:rPr lang="de-DE" sz="2400" dirty="0"/>
              <a:t>  	human </a:t>
            </a:r>
            <a:r>
              <a:rPr lang="de-DE" sz="2400" dirty="0" err="1"/>
              <a:t>use</a:t>
            </a:r>
            <a:r>
              <a:rPr lang="de-DE" sz="2400" dirty="0"/>
              <a:t> / European </a:t>
            </a:r>
            <a:r>
              <a:rPr lang="de-DE" sz="2400" dirty="0" err="1"/>
              <a:t>Commission</a:t>
            </a:r>
            <a:endParaRPr lang="de-DE" sz="2400" dirty="0"/>
          </a:p>
          <a:p>
            <a:pPr marL="514350" indent="-514350">
              <a:buAutoNum type="arabicPlain" startAt="2010"/>
            </a:pPr>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15271079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p:txBody>
          <a:bodyPr>
            <a:noAutofit/>
          </a:bodyPr>
          <a:lstStyle/>
          <a:p>
            <a:r>
              <a:rPr lang="de-DE" sz="2400" dirty="0">
                <a:solidFill>
                  <a:srgbClr val="C00000"/>
                </a:solidFill>
              </a:rPr>
              <a:t>Vorschlag für eine Neufassung:</a:t>
            </a:r>
            <a:br>
              <a:rPr lang="de-DE" sz="2400" dirty="0">
                <a:solidFill>
                  <a:srgbClr val="C00000"/>
                </a:solidFill>
              </a:rPr>
            </a:br>
            <a:r>
              <a:rPr lang="de-DE" sz="2400" b="1" dirty="0">
                <a:solidFill>
                  <a:srgbClr val="C00000"/>
                </a:solidFill>
              </a:rPr>
              <a:t>VERORDNUNG DES EUROPÄISCHEN PARLAMENTS UND DES RATES</a:t>
            </a:r>
            <a:br>
              <a:rPr lang="de-DE" sz="2400" b="1" dirty="0">
                <a:solidFill>
                  <a:srgbClr val="C00000"/>
                </a:solidFill>
              </a:rPr>
            </a:br>
            <a:r>
              <a:rPr lang="de-DE" sz="2400" b="1" dirty="0">
                <a:solidFill>
                  <a:srgbClr val="C00000"/>
                </a:solidFill>
              </a:rPr>
              <a:t>über klinische Prüfungen mit Humanarzneimitteln und zur Aufhebung der Richtlinie</a:t>
            </a:r>
            <a:br>
              <a:rPr lang="de-DE" sz="2400" b="1" dirty="0">
                <a:solidFill>
                  <a:srgbClr val="C00000"/>
                </a:solidFill>
              </a:rPr>
            </a:br>
            <a:r>
              <a:rPr lang="de-DE" sz="2400" b="1" dirty="0">
                <a:solidFill>
                  <a:srgbClr val="C00000"/>
                </a:solidFill>
              </a:rPr>
              <a:t>2001/20/EG (2012)</a:t>
            </a:r>
            <a:endParaRPr lang="de-DE" sz="2400" dirty="0">
              <a:solidFill>
                <a:srgbClr val="C00000"/>
              </a:solidFill>
            </a:endParaRPr>
          </a:p>
        </p:txBody>
      </p:sp>
      <p:sp>
        <p:nvSpPr>
          <p:cNvPr id="5" name="Inhaltsplatzhalter 4"/>
          <p:cNvSpPr>
            <a:spLocks noGrp="1"/>
          </p:cNvSpPr>
          <p:nvPr>
            <p:ph idx="1"/>
          </p:nvPr>
        </p:nvSpPr>
        <p:spPr/>
        <p:txBody>
          <a:bodyPr>
            <a:normAutofit/>
          </a:bodyPr>
          <a:lstStyle/>
          <a:p>
            <a:pPr marL="0" indent="0">
              <a:buNone/>
            </a:pPr>
            <a:r>
              <a:rPr lang="de-DE" dirty="0"/>
              <a:t>Auszüge: </a:t>
            </a:r>
          </a:p>
          <a:p>
            <a:pPr marL="0" indent="0">
              <a:buNone/>
            </a:pPr>
            <a:r>
              <a:rPr lang="de-DE" dirty="0"/>
              <a:t>Klinische Prüfungen im Sinne der Richtlinie 2001/20/EG des Europäischen Parlaments und des Rates vom 4. April 2001 zur Angleichung der Rechts- und Verwaltungsvorschriften der Mitgliedstaaten über die Anwendung der guten klinischen Praxis bei der Durchführung von klinischen Prüfungen mit Humanarzneimitteln (1) sind Untersuchungen von Arzneimitteln bei Anwendung am Menschen, die nicht im Rahmen der normalen klinischen Praxis sondern auf der Grundlage eines Prüfplans stattfinden.</a:t>
            </a:r>
          </a:p>
          <a:p>
            <a:pPr marL="0" indent="0">
              <a:buNone/>
            </a:pPr>
            <a:r>
              <a:rPr lang="de-DE" sz="1900" i="1" dirty="0"/>
              <a:t> 1 </a:t>
            </a:r>
            <a:r>
              <a:rPr lang="de-DE" sz="1900" i="1" dirty="0" err="1"/>
              <a:t>ABl.</a:t>
            </a:r>
            <a:r>
              <a:rPr lang="de-DE" sz="1900" i="1" dirty="0"/>
              <a:t> L 121 vom 1.5.2001, S. 34.</a:t>
            </a:r>
          </a:p>
          <a:p>
            <a:pPr marL="0" indent="0">
              <a:buNone/>
            </a:pPr>
            <a:endParaRPr lang="de-DE" dirty="0"/>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39076618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r>
              <a:rPr lang="de-DE" sz="2400" b="1" dirty="0">
                <a:solidFill>
                  <a:srgbClr val="C00000"/>
                </a:solidFill>
              </a:rPr>
              <a:t>GENEHMIGUNGSVERFAHREN UND GENEHMIGUNGSDOSSIER (EINREICHUNG,</a:t>
            </a:r>
            <a:br>
              <a:rPr lang="de-DE" sz="2400" b="1" dirty="0">
                <a:solidFill>
                  <a:srgbClr val="C00000"/>
                </a:solidFill>
              </a:rPr>
            </a:br>
            <a:r>
              <a:rPr lang="de-DE" sz="2400" b="1" dirty="0">
                <a:solidFill>
                  <a:srgbClr val="C00000"/>
                </a:solidFill>
              </a:rPr>
              <a:t>BEWERTUNG, ENTSCHEIDUNG; KAPITEL 2, 3 14 UND 15 DER VORGESCHLAGENEN</a:t>
            </a:r>
            <a:br>
              <a:rPr lang="de-DE" sz="2400" b="1" dirty="0">
                <a:solidFill>
                  <a:srgbClr val="C00000"/>
                </a:solidFill>
              </a:rPr>
            </a:br>
            <a:r>
              <a:rPr lang="de-DE" sz="2400" b="1" dirty="0">
                <a:solidFill>
                  <a:srgbClr val="C00000"/>
                </a:solidFill>
              </a:rPr>
              <a:t>VERORDNUNG)</a:t>
            </a:r>
            <a:endParaRPr lang="de-DE" sz="2400" dirty="0">
              <a:solidFill>
                <a:srgbClr val="C00000"/>
              </a:solidFill>
            </a:endParaRPr>
          </a:p>
        </p:txBody>
      </p:sp>
      <p:sp>
        <p:nvSpPr>
          <p:cNvPr id="5" name="Inhaltsplatzhalter 4"/>
          <p:cNvSpPr>
            <a:spLocks noGrp="1"/>
          </p:cNvSpPr>
          <p:nvPr>
            <p:ph sz="half" idx="1"/>
          </p:nvPr>
        </p:nvSpPr>
        <p:spPr>
          <a:xfrm>
            <a:off x="838200" y="1588656"/>
            <a:ext cx="5181600" cy="5061526"/>
          </a:xfrm>
        </p:spPr>
        <p:txBody>
          <a:bodyPr>
            <a:normAutofit fontScale="77500" lnSpcReduction="20000"/>
          </a:bodyPr>
          <a:lstStyle/>
          <a:p>
            <a:pPr marL="0" indent="0">
              <a:buNone/>
            </a:pPr>
            <a:r>
              <a:rPr lang="de-DE" dirty="0"/>
              <a:t>• ein harmonisiertes Genehmigungsdossier, mit dem die in </a:t>
            </a:r>
            <a:r>
              <a:rPr lang="de-DE" dirty="0" err="1"/>
              <a:t>EudraLex</a:t>
            </a:r>
            <a:r>
              <a:rPr lang="de-DE" dirty="0"/>
              <a:t>, Band 10 enthaltenen Kommissionsleitlinien teilweise kodifiziert werden;</a:t>
            </a:r>
          </a:p>
          <a:p>
            <a:pPr marL="0" indent="0">
              <a:buNone/>
            </a:pPr>
            <a:r>
              <a:rPr lang="de-DE" dirty="0"/>
              <a:t>• ein mit einer EU-Datenbank verbundenes „zentrales Portal“ zur Einreichung von Anträgen auf Genehmigung klinischer Prüfungen; dieses Portal wird von der Europäischen Kommission verwaltet und ist für die Sponsoren kostenfrei;</a:t>
            </a:r>
          </a:p>
          <a:p>
            <a:pPr marL="0" indent="0">
              <a:buNone/>
            </a:pPr>
            <a:r>
              <a:rPr lang="de-DE" dirty="0"/>
              <a:t>• ein flexibles und schnelles Bewertungsverfahren, für das kein neuer, zentraler Verwaltungsapparat eingerichtet werden muss. Diese Bewertung steht weitestgehend unter der Kontrolle der Mitgliedstaaten; alle Mitgliedstaaten, in denen der Sponsor die klinische Prüfung durchzuführen plant, sind an der Bewertung beteiligt;</a:t>
            </a:r>
          </a:p>
        </p:txBody>
      </p:sp>
      <p:sp>
        <p:nvSpPr>
          <p:cNvPr id="7" name="Inhaltsplatzhalter 6"/>
          <p:cNvSpPr>
            <a:spLocks noGrp="1"/>
          </p:cNvSpPr>
          <p:nvPr>
            <p:ph sz="half" idx="2"/>
          </p:nvPr>
        </p:nvSpPr>
        <p:spPr>
          <a:xfrm>
            <a:off x="6172200" y="1588656"/>
            <a:ext cx="5181600" cy="4588307"/>
          </a:xfrm>
        </p:spPr>
        <p:txBody>
          <a:bodyPr>
            <a:normAutofit fontScale="77500" lnSpcReduction="20000"/>
          </a:bodyPr>
          <a:lstStyle/>
          <a:p>
            <a:pPr marL="0" indent="0">
              <a:buNone/>
            </a:pPr>
            <a:r>
              <a:rPr lang="de-DE" dirty="0"/>
              <a:t>• ein eindeutiger Mechanismus für die Benennung des berichterstattenden Mitgliedstaates;</a:t>
            </a:r>
          </a:p>
          <a:p>
            <a:pPr marL="0" indent="0">
              <a:buNone/>
            </a:pPr>
            <a:r>
              <a:rPr lang="de-DE" dirty="0"/>
              <a:t>• klare Zeitvorgaben mit einem Konzept der „stillschweigenden Genehmigung“, damit die Vorgaben eingehalten werden;</a:t>
            </a:r>
          </a:p>
          <a:p>
            <a:pPr marL="0" indent="0">
              <a:buNone/>
            </a:pPr>
            <a:r>
              <a:rPr lang="de-DE" dirty="0"/>
              <a:t>• ein beratendes und koordinierendes Forum, in dem Probleme besprochen werden können, die sich im Rahmen des Genehmigungsverfahrens ergeben können; dieses Forum wird von der Kommission verwaltet und geleitet;</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41642173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el 3"/>
          <p:cNvSpPr>
            <a:spLocks noGrp="1"/>
          </p:cNvSpPr>
          <p:nvPr>
            <p:ph type="title"/>
          </p:nvPr>
        </p:nvSpPr>
        <p:spPr/>
        <p:txBody>
          <a:bodyPr>
            <a:normAutofit/>
          </a:bodyPr>
          <a:lstStyle/>
          <a:p>
            <a:pPr algn="ctr"/>
            <a:r>
              <a:rPr lang="de-DE" sz="2800" b="1" dirty="0">
                <a:solidFill>
                  <a:srgbClr val="C00000"/>
                </a:solidFill>
              </a:rPr>
              <a:t>ZUSAMMENSPIEL MIT „WISSENSCHAFTLICHER BERATUNG“</a:t>
            </a:r>
          </a:p>
        </p:txBody>
      </p:sp>
      <p:sp>
        <p:nvSpPr>
          <p:cNvPr id="5" name="Inhaltsplatzhalter 4"/>
          <p:cNvSpPr>
            <a:spLocks noGrp="1"/>
          </p:cNvSpPr>
          <p:nvPr>
            <p:ph idx="1"/>
          </p:nvPr>
        </p:nvSpPr>
        <p:spPr/>
        <p:txBody>
          <a:bodyPr>
            <a:normAutofit/>
          </a:bodyPr>
          <a:lstStyle/>
          <a:p>
            <a:pPr marL="0" indent="0">
              <a:buNone/>
            </a:pPr>
            <a:r>
              <a:rPr lang="de-DE" dirty="0"/>
              <a:t>Unabhängig von der Verordnung über klinische Prüfungen kann es sein, dass Regulierungsbehörden auch bei der Vorbereitung von Prüfungen mitwirken, z. B. durch Unterstützung bei der Erstellung des Prüfplans, des pädiatrischen Prüfkonzepts, durch wissenschaftliche Beratung und im Rahmen von Unbedenklichkeits-/Wirksamkeitsstudien nach der Zulassung (nachstehend „wissenschaftliche Beratung“).</a:t>
            </a:r>
          </a:p>
        </p:txBody>
      </p:sp>
      <p:pic>
        <p:nvPicPr>
          <p:cNvPr id="6" name="Grafik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576456" y="5406016"/>
            <a:ext cx="4503565" cy="1451984"/>
          </a:xfrm>
          <a:prstGeom prst="rect">
            <a:avLst/>
          </a:prstGeom>
          <a:solidFill>
            <a:schemeClr val="accent1">
              <a:lumMod val="40000"/>
              <a:lumOff val="60000"/>
            </a:schemeClr>
          </a:solidFill>
        </p:spPr>
      </p:pic>
    </p:spTree>
    <p:extLst>
      <p:ext uri="{BB962C8B-B14F-4D97-AF65-F5344CB8AC3E}">
        <p14:creationId xmlns:p14="http://schemas.microsoft.com/office/powerpoint/2010/main" val="202065313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1436</Words>
  <Application>Microsoft Office PowerPoint</Application>
  <PresentationFormat>Breitbild</PresentationFormat>
  <Paragraphs>111</Paragraphs>
  <Slides>15</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15</vt:i4>
      </vt:variant>
    </vt:vector>
  </HeadingPairs>
  <TitlesOfParts>
    <vt:vector size="19" baseType="lpstr">
      <vt:lpstr>Arial</vt:lpstr>
      <vt:lpstr>Calibri</vt:lpstr>
      <vt:lpstr>Calibri Light</vt:lpstr>
      <vt:lpstr>Office Theme</vt:lpstr>
      <vt:lpstr>Hippokratischer Eid Klinische Studien in Deutschland</vt:lpstr>
      <vt:lpstr>Der Hippokratische Eid</vt:lpstr>
      <vt:lpstr>Hippokratischer Eid – Übersetzung des Originals</vt:lpstr>
      <vt:lpstr>PowerPoint-Präsentation</vt:lpstr>
      <vt:lpstr>Gesetzesgrundlagen für klinische Studien</vt:lpstr>
      <vt:lpstr>PowerPoint-Präsentation</vt:lpstr>
      <vt:lpstr>Vorschlag für eine Neufassung: VERORDNUNG DES EUROPÄISCHEN PARLAMENTS UND DES RATES über klinische Prüfungen mit Humanarzneimitteln und zur Aufhebung der Richtlinie 2001/20/EG (2012)</vt:lpstr>
      <vt:lpstr>GENEHMIGUNGSVERFAHREN UND GENEHMIGUNGSDOSSIER (EINREICHUNG, BEWERTUNG, ENTSCHEIDUNG; KAPITEL 2, 3 14 UND 15 DER VORGESCHLAGENEN VERORDNUNG)</vt:lpstr>
      <vt:lpstr>ZUSAMMENSPIEL MIT „WISSENSCHAFTLICHER BERATUNG“</vt:lpstr>
      <vt:lpstr>SCHUTZ DER PROBANDEN UND EINWILLIGUNG NACH AUFKLÄRUNG (KAPITEL 5 DER VORGESCHLAGENEN VERORDNUNG)</vt:lpstr>
      <vt:lpstr>SCHADENSERSATZ (KAPITEL 12 DER VORGESCHLAGENEN VERORDNUNG)</vt:lpstr>
      <vt:lpstr>Zusammenfassung</vt:lpstr>
      <vt:lpstr>Kritik Bundesärztekammer:</vt:lpstr>
      <vt:lpstr>Zusammenfassung</vt:lpstr>
      <vt:lpstr>Vielen Dank für ihre Aufmerksamkeit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Dr. Ralph Meyers</dc:creator>
  <cp:lastModifiedBy>Dr. Ralph Meyers</cp:lastModifiedBy>
  <cp:revision>16</cp:revision>
  <dcterms:created xsi:type="dcterms:W3CDTF">2015-09-08T17:59:09Z</dcterms:created>
  <dcterms:modified xsi:type="dcterms:W3CDTF">2020-12-06T13:44:14Z</dcterms:modified>
</cp:coreProperties>
</file>